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handoutMasterIdLst>
    <p:handoutMasterId r:id="rId27"/>
  </p:handoutMasterIdLst>
  <p:sldIdLst>
    <p:sldId id="256" r:id="rId2"/>
    <p:sldId id="281" r:id="rId3"/>
    <p:sldId id="270" r:id="rId4"/>
    <p:sldId id="258" r:id="rId5"/>
    <p:sldId id="259" r:id="rId6"/>
    <p:sldId id="260" r:id="rId7"/>
    <p:sldId id="261" r:id="rId8"/>
    <p:sldId id="262" r:id="rId9"/>
    <p:sldId id="263" r:id="rId10"/>
    <p:sldId id="264" r:id="rId11"/>
    <p:sldId id="265" r:id="rId12"/>
    <p:sldId id="266" r:id="rId13"/>
    <p:sldId id="272" r:id="rId14"/>
    <p:sldId id="273" r:id="rId15"/>
    <p:sldId id="274" r:id="rId16"/>
    <p:sldId id="275" r:id="rId17"/>
    <p:sldId id="276" r:id="rId18"/>
    <p:sldId id="278" r:id="rId19"/>
    <p:sldId id="267" r:id="rId20"/>
    <p:sldId id="279" r:id="rId21"/>
    <p:sldId id="268" r:id="rId22"/>
    <p:sldId id="271" r:id="rId23"/>
    <p:sldId id="269" r:id="rId24"/>
    <p:sldId id="277" r:id="rId25"/>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634" autoAdjust="0"/>
  </p:normalViewPr>
  <p:slideViewPr>
    <p:cSldViewPr snapToGrid="0">
      <p:cViewPr>
        <p:scale>
          <a:sx n="64" d="100"/>
          <a:sy n="64" d="100"/>
        </p:scale>
        <p:origin x="-1315" y="-5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1C7A398D-F549-4773-B9E5-3B3CA14CE488}" type="datetimeFigureOut">
              <a:rPr lang="en-US" smtClean="0"/>
              <a:t>4/26/2018</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F2E6B0B4-9823-42B7-88EF-FC0F78E4D602}" type="slidenum">
              <a:rPr lang="en-US" smtClean="0"/>
              <a:t>‹#›</a:t>
            </a:fld>
            <a:endParaRPr lang="en-US"/>
          </a:p>
        </p:txBody>
      </p:sp>
    </p:spTree>
    <p:extLst>
      <p:ext uri="{BB962C8B-B14F-4D97-AF65-F5344CB8AC3E}">
        <p14:creationId xmlns:p14="http://schemas.microsoft.com/office/powerpoint/2010/main" val="3277511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81FB4A44-ECC3-4A6F-84C7-251FAC957F49}" type="datetimeFigureOut">
              <a:rPr lang="en-US" smtClean="0"/>
              <a:t>4/26/2018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6D3ACC20-5226-4FA4-A8BA-0D6AD1F2692C}" type="slidenum">
              <a:rPr lang="en-US" smtClean="0"/>
              <a:t>‹#›</a:t>
            </a:fld>
            <a:endParaRPr lang="en-US"/>
          </a:p>
        </p:txBody>
      </p:sp>
    </p:spTree>
    <p:extLst>
      <p:ext uri="{BB962C8B-B14F-4D97-AF65-F5344CB8AC3E}">
        <p14:creationId xmlns:p14="http://schemas.microsoft.com/office/powerpoint/2010/main" val="3367795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1</a:t>
            </a:fld>
            <a:endParaRPr lang="en-US"/>
          </a:p>
        </p:txBody>
      </p:sp>
    </p:spTree>
    <p:extLst>
      <p:ext uri="{BB962C8B-B14F-4D97-AF65-F5344CB8AC3E}">
        <p14:creationId xmlns:p14="http://schemas.microsoft.com/office/powerpoint/2010/main" val="105406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10</a:t>
            </a:fld>
            <a:endParaRPr lang="en-US"/>
          </a:p>
        </p:txBody>
      </p:sp>
    </p:spTree>
    <p:extLst>
      <p:ext uri="{BB962C8B-B14F-4D97-AF65-F5344CB8AC3E}">
        <p14:creationId xmlns:p14="http://schemas.microsoft.com/office/powerpoint/2010/main" val="202880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11</a:t>
            </a:fld>
            <a:endParaRPr lang="en-US"/>
          </a:p>
        </p:txBody>
      </p:sp>
    </p:spTree>
    <p:extLst>
      <p:ext uri="{BB962C8B-B14F-4D97-AF65-F5344CB8AC3E}">
        <p14:creationId xmlns:p14="http://schemas.microsoft.com/office/powerpoint/2010/main" val="2348743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12</a:t>
            </a:fld>
            <a:endParaRPr lang="en-US"/>
          </a:p>
        </p:txBody>
      </p:sp>
    </p:spTree>
    <p:extLst>
      <p:ext uri="{BB962C8B-B14F-4D97-AF65-F5344CB8AC3E}">
        <p14:creationId xmlns:p14="http://schemas.microsoft.com/office/powerpoint/2010/main" val="576260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13</a:t>
            </a:fld>
            <a:endParaRPr lang="en-US"/>
          </a:p>
        </p:txBody>
      </p:sp>
    </p:spTree>
    <p:extLst>
      <p:ext uri="{BB962C8B-B14F-4D97-AF65-F5344CB8AC3E}">
        <p14:creationId xmlns:p14="http://schemas.microsoft.com/office/powerpoint/2010/main" val="3994586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14</a:t>
            </a:fld>
            <a:endParaRPr lang="en-US"/>
          </a:p>
        </p:txBody>
      </p:sp>
    </p:spTree>
    <p:extLst>
      <p:ext uri="{BB962C8B-B14F-4D97-AF65-F5344CB8AC3E}">
        <p14:creationId xmlns:p14="http://schemas.microsoft.com/office/powerpoint/2010/main" val="1958466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15</a:t>
            </a:fld>
            <a:endParaRPr lang="en-US"/>
          </a:p>
        </p:txBody>
      </p:sp>
    </p:spTree>
    <p:extLst>
      <p:ext uri="{BB962C8B-B14F-4D97-AF65-F5344CB8AC3E}">
        <p14:creationId xmlns:p14="http://schemas.microsoft.com/office/powerpoint/2010/main" val="3109127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16</a:t>
            </a:fld>
            <a:endParaRPr lang="en-US"/>
          </a:p>
        </p:txBody>
      </p:sp>
    </p:spTree>
    <p:extLst>
      <p:ext uri="{BB962C8B-B14F-4D97-AF65-F5344CB8AC3E}">
        <p14:creationId xmlns:p14="http://schemas.microsoft.com/office/powerpoint/2010/main" val="390152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17</a:t>
            </a:fld>
            <a:endParaRPr lang="en-US"/>
          </a:p>
        </p:txBody>
      </p:sp>
    </p:spTree>
    <p:extLst>
      <p:ext uri="{BB962C8B-B14F-4D97-AF65-F5344CB8AC3E}">
        <p14:creationId xmlns:p14="http://schemas.microsoft.com/office/powerpoint/2010/main" val="931273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18</a:t>
            </a:fld>
            <a:endParaRPr lang="en-US"/>
          </a:p>
        </p:txBody>
      </p:sp>
    </p:spTree>
    <p:extLst>
      <p:ext uri="{BB962C8B-B14F-4D97-AF65-F5344CB8AC3E}">
        <p14:creationId xmlns:p14="http://schemas.microsoft.com/office/powerpoint/2010/main" val="1996583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19</a:t>
            </a:fld>
            <a:endParaRPr lang="en-US"/>
          </a:p>
        </p:txBody>
      </p:sp>
    </p:spTree>
    <p:extLst>
      <p:ext uri="{BB962C8B-B14F-4D97-AF65-F5344CB8AC3E}">
        <p14:creationId xmlns:p14="http://schemas.microsoft.com/office/powerpoint/2010/main" val="341489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2</a:t>
            </a:fld>
            <a:endParaRPr lang="en-US"/>
          </a:p>
        </p:txBody>
      </p:sp>
    </p:spTree>
    <p:extLst>
      <p:ext uri="{BB962C8B-B14F-4D97-AF65-F5344CB8AC3E}">
        <p14:creationId xmlns:p14="http://schemas.microsoft.com/office/powerpoint/2010/main" val="215081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20</a:t>
            </a:fld>
            <a:endParaRPr lang="en-US"/>
          </a:p>
        </p:txBody>
      </p:sp>
    </p:spTree>
    <p:extLst>
      <p:ext uri="{BB962C8B-B14F-4D97-AF65-F5344CB8AC3E}">
        <p14:creationId xmlns:p14="http://schemas.microsoft.com/office/powerpoint/2010/main" val="236566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21</a:t>
            </a:fld>
            <a:endParaRPr lang="en-US"/>
          </a:p>
        </p:txBody>
      </p:sp>
    </p:spTree>
    <p:extLst>
      <p:ext uri="{BB962C8B-B14F-4D97-AF65-F5344CB8AC3E}">
        <p14:creationId xmlns:p14="http://schemas.microsoft.com/office/powerpoint/2010/main" val="1692498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22</a:t>
            </a:fld>
            <a:endParaRPr lang="en-US"/>
          </a:p>
        </p:txBody>
      </p:sp>
    </p:spTree>
    <p:extLst>
      <p:ext uri="{BB962C8B-B14F-4D97-AF65-F5344CB8AC3E}">
        <p14:creationId xmlns:p14="http://schemas.microsoft.com/office/powerpoint/2010/main" val="69428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23</a:t>
            </a:fld>
            <a:endParaRPr lang="en-US"/>
          </a:p>
        </p:txBody>
      </p:sp>
    </p:spTree>
    <p:extLst>
      <p:ext uri="{BB962C8B-B14F-4D97-AF65-F5344CB8AC3E}">
        <p14:creationId xmlns:p14="http://schemas.microsoft.com/office/powerpoint/2010/main" val="1343135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24</a:t>
            </a:fld>
            <a:endParaRPr lang="en-US"/>
          </a:p>
        </p:txBody>
      </p:sp>
    </p:spTree>
    <p:extLst>
      <p:ext uri="{BB962C8B-B14F-4D97-AF65-F5344CB8AC3E}">
        <p14:creationId xmlns:p14="http://schemas.microsoft.com/office/powerpoint/2010/main" val="144738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3</a:t>
            </a:fld>
            <a:endParaRPr lang="en-US"/>
          </a:p>
        </p:txBody>
      </p:sp>
    </p:spTree>
    <p:extLst>
      <p:ext uri="{BB962C8B-B14F-4D97-AF65-F5344CB8AC3E}">
        <p14:creationId xmlns:p14="http://schemas.microsoft.com/office/powerpoint/2010/main" val="364945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4</a:t>
            </a:fld>
            <a:endParaRPr lang="en-US"/>
          </a:p>
        </p:txBody>
      </p:sp>
    </p:spTree>
    <p:extLst>
      <p:ext uri="{BB962C8B-B14F-4D97-AF65-F5344CB8AC3E}">
        <p14:creationId xmlns:p14="http://schemas.microsoft.com/office/powerpoint/2010/main" val="307860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5</a:t>
            </a:fld>
            <a:endParaRPr lang="en-US"/>
          </a:p>
        </p:txBody>
      </p:sp>
    </p:spTree>
    <p:extLst>
      <p:ext uri="{BB962C8B-B14F-4D97-AF65-F5344CB8AC3E}">
        <p14:creationId xmlns:p14="http://schemas.microsoft.com/office/powerpoint/2010/main" val="179605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6</a:t>
            </a:fld>
            <a:endParaRPr lang="en-US"/>
          </a:p>
        </p:txBody>
      </p:sp>
    </p:spTree>
    <p:extLst>
      <p:ext uri="{BB962C8B-B14F-4D97-AF65-F5344CB8AC3E}">
        <p14:creationId xmlns:p14="http://schemas.microsoft.com/office/powerpoint/2010/main" val="2792965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7</a:t>
            </a:fld>
            <a:endParaRPr lang="en-US"/>
          </a:p>
        </p:txBody>
      </p:sp>
    </p:spTree>
    <p:extLst>
      <p:ext uri="{BB962C8B-B14F-4D97-AF65-F5344CB8AC3E}">
        <p14:creationId xmlns:p14="http://schemas.microsoft.com/office/powerpoint/2010/main" val="212570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ACC20-5226-4FA4-A8BA-0D6AD1F2692C}" type="slidenum">
              <a:rPr lang="en-US" smtClean="0"/>
              <a:t>8</a:t>
            </a:fld>
            <a:endParaRPr lang="en-US"/>
          </a:p>
        </p:txBody>
      </p:sp>
    </p:spTree>
    <p:extLst>
      <p:ext uri="{BB962C8B-B14F-4D97-AF65-F5344CB8AC3E}">
        <p14:creationId xmlns:p14="http://schemas.microsoft.com/office/powerpoint/2010/main" val="15345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3ACC20-5226-4FA4-A8BA-0D6AD1F2692C}" type="slidenum">
              <a:rPr lang="en-US" smtClean="0"/>
              <a:t>9</a:t>
            </a:fld>
            <a:endParaRPr lang="en-US"/>
          </a:p>
        </p:txBody>
      </p:sp>
    </p:spTree>
    <p:extLst>
      <p:ext uri="{BB962C8B-B14F-4D97-AF65-F5344CB8AC3E}">
        <p14:creationId xmlns:p14="http://schemas.microsoft.com/office/powerpoint/2010/main" val="4225143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4/26/2018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4/26/2018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4/26/2018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4/26/2018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4/26/2018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4/26/2018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4/26/2018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4/26/2018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4/26/2018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Fourteenth Amendment: Transforming American Democracy</a:t>
            </a:r>
          </a:p>
        </p:txBody>
      </p:sp>
      <p:sp>
        <p:nvSpPr>
          <p:cNvPr id="3" name="Subtitle 2"/>
          <p:cNvSpPr>
            <a:spLocks noGrp="1"/>
          </p:cNvSpPr>
          <p:nvPr>
            <p:ph type="subTitle" idx="1"/>
          </p:nvPr>
        </p:nvSpPr>
        <p:spPr/>
        <p:txBody>
          <a:bodyPr/>
          <a:lstStyle/>
          <a:p>
            <a:r>
              <a:rPr lang="en-US" dirty="0"/>
              <a:t>Separation of Powers</a:t>
            </a:r>
          </a:p>
        </p:txBody>
      </p:sp>
    </p:spTree>
    <p:extLst>
      <p:ext uri="{BB962C8B-B14F-4D97-AF65-F5344CB8AC3E}">
        <p14:creationId xmlns:p14="http://schemas.microsoft.com/office/powerpoint/2010/main" val="42877949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Judicial Branch</a:t>
            </a:r>
          </a:p>
        </p:txBody>
      </p:sp>
      <p:sp>
        <p:nvSpPr>
          <p:cNvPr id="3" name="Content Placeholder 2"/>
          <p:cNvSpPr>
            <a:spLocks noGrp="1"/>
          </p:cNvSpPr>
          <p:nvPr>
            <p:ph idx="1"/>
          </p:nvPr>
        </p:nvSpPr>
        <p:spPr>
          <a:xfrm>
            <a:off x="818712" y="2222287"/>
            <a:ext cx="10554574" cy="3922481"/>
          </a:xfrm>
        </p:spPr>
        <p:txBody>
          <a:bodyPr>
            <a:normAutofit/>
          </a:bodyPr>
          <a:lstStyle/>
          <a:p>
            <a:r>
              <a:rPr lang="en-US" sz="2400" dirty="0"/>
              <a:t>Members of the judicial branch, have the power to:</a:t>
            </a:r>
          </a:p>
          <a:p>
            <a:pPr lvl="1"/>
            <a:r>
              <a:rPr lang="en-US" sz="2000" dirty="0"/>
              <a:t>Declare laws unconstitutional; and</a:t>
            </a:r>
          </a:p>
          <a:p>
            <a:pPr lvl="1"/>
            <a:r>
              <a:rPr lang="en-US" sz="2000" dirty="0"/>
              <a:t>Interpret/Make meaning of laws.</a:t>
            </a:r>
          </a:p>
          <a:p>
            <a:r>
              <a:rPr lang="en-US" sz="2400" dirty="0"/>
              <a:t> The Judicial Branch can check the powers of the Executive Branch by:</a:t>
            </a:r>
          </a:p>
          <a:p>
            <a:pPr lvl="1"/>
            <a:r>
              <a:rPr lang="en-US" sz="2000" dirty="0"/>
              <a:t>Declaring executive acts unconstitutional.</a:t>
            </a:r>
          </a:p>
          <a:p>
            <a:r>
              <a:rPr lang="en-US" sz="2400" dirty="0"/>
              <a:t> The Judicial Branch can check the powers of the Congress by:</a:t>
            </a:r>
          </a:p>
          <a:p>
            <a:pPr lvl="1"/>
            <a:r>
              <a:rPr lang="en-US" sz="2000" dirty="0"/>
              <a:t>Declaring laws unconstitutional.</a:t>
            </a:r>
          </a:p>
        </p:txBody>
      </p:sp>
    </p:spTree>
    <p:extLst>
      <p:ext uri="{BB962C8B-B14F-4D97-AF65-F5344CB8AC3E}">
        <p14:creationId xmlns:p14="http://schemas.microsoft.com/office/powerpoint/2010/main" val="20154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Who’s got the power?</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080860834"/>
              </p:ext>
            </p:extLst>
          </p:nvPr>
        </p:nvGraphicFramePr>
        <p:xfrm>
          <a:off x="819150" y="2332228"/>
          <a:ext cx="10553700" cy="3501645"/>
        </p:xfrm>
        <a:graphic>
          <a:graphicData uri="http://schemas.openxmlformats.org/drawingml/2006/table">
            <a:tbl>
              <a:tblPr firstRow="1" bandRow="1">
                <a:tableStyleId>{5C22544A-7EE6-4342-B048-85BDC9FD1C3A}</a:tableStyleId>
              </a:tblPr>
              <a:tblGrid>
                <a:gridCol w="5276850">
                  <a:extLst>
                    <a:ext uri="{9D8B030D-6E8A-4147-A177-3AD203B41FA5}">
                      <a16:colId xmlns:a16="http://schemas.microsoft.com/office/drawing/2014/main" xmlns="" val="20000"/>
                    </a:ext>
                  </a:extLst>
                </a:gridCol>
                <a:gridCol w="5276850">
                  <a:extLst>
                    <a:ext uri="{9D8B030D-6E8A-4147-A177-3AD203B41FA5}">
                      <a16:colId xmlns:a16="http://schemas.microsoft.com/office/drawing/2014/main" xmlns="" val="20001"/>
                    </a:ext>
                  </a:extLst>
                </a:gridCol>
              </a:tblGrid>
              <a:tr h="500235">
                <a:tc>
                  <a:txBody>
                    <a:bodyPr/>
                    <a:lstStyle/>
                    <a:p>
                      <a:r>
                        <a:rPr lang="en-US" sz="2000" dirty="0"/>
                        <a:t>Power</a:t>
                      </a:r>
                    </a:p>
                  </a:txBody>
                  <a:tcPr/>
                </a:tc>
                <a:tc>
                  <a:txBody>
                    <a:bodyPr/>
                    <a:lstStyle/>
                    <a:p>
                      <a:r>
                        <a:rPr lang="en-US" sz="2000" dirty="0"/>
                        <a:t>Branch</a:t>
                      </a:r>
                    </a:p>
                  </a:txBody>
                  <a:tcPr/>
                </a:tc>
                <a:extLst>
                  <a:ext uri="{0D108BD9-81ED-4DB2-BD59-A6C34878D82A}">
                    <a16:rowId xmlns:a16="http://schemas.microsoft.com/office/drawing/2014/main" xmlns="" val="10000"/>
                  </a:ext>
                </a:extLst>
              </a:tr>
              <a:tr h="500235">
                <a:tc>
                  <a:txBody>
                    <a:bodyPr/>
                    <a:lstStyle/>
                    <a:p>
                      <a:r>
                        <a:rPr lang="en-US" sz="2000" dirty="0"/>
                        <a:t>Introduces</a:t>
                      </a:r>
                      <a:r>
                        <a:rPr lang="en-US" sz="2000" baseline="0" dirty="0"/>
                        <a:t> laws</a:t>
                      </a:r>
                      <a:endParaRPr lang="en-US" sz="2000" dirty="0"/>
                    </a:p>
                  </a:txBody>
                  <a:tcPr/>
                </a:tc>
                <a:tc>
                  <a:txBody>
                    <a:bodyPr/>
                    <a:lstStyle/>
                    <a:p>
                      <a:endParaRPr lang="en-US" dirty="0"/>
                    </a:p>
                  </a:txBody>
                  <a:tcPr/>
                </a:tc>
                <a:extLst>
                  <a:ext uri="{0D108BD9-81ED-4DB2-BD59-A6C34878D82A}">
                    <a16:rowId xmlns:a16="http://schemas.microsoft.com/office/drawing/2014/main" xmlns="" val="10001"/>
                  </a:ext>
                </a:extLst>
              </a:tr>
              <a:tr h="500235">
                <a:tc>
                  <a:txBody>
                    <a:bodyPr/>
                    <a:lstStyle/>
                    <a:p>
                      <a:r>
                        <a:rPr lang="en-US" sz="2000" dirty="0"/>
                        <a:t>Declares laws unconstitutional</a:t>
                      </a:r>
                    </a:p>
                  </a:txBody>
                  <a:tcPr/>
                </a:tc>
                <a:tc>
                  <a:txBody>
                    <a:bodyPr/>
                    <a:lstStyle/>
                    <a:p>
                      <a:endParaRPr lang="en-US" dirty="0"/>
                    </a:p>
                  </a:txBody>
                  <a:tcPr/>
                </a:tc>
                <a:extLst>
                  <a:ext uri="{0D108BD9-81ED-4DB2-BD59-A6C34878D82A}">
                    <a16:rowId xmlns:a16="http://schemas.microsoft.com/office/drawing/2014/main" xmlns="" val="10002"/>
                  </a:ext>
                </a:extLst>
              </a:tr>
              <a:tr h="500235">
                <a:tc>
                  <a:txBody>
                    <a:bodyPr/>
                    <a:lstStyle/>
                    <a:p>
                      <a:r>
                        <a:rPr lang="en-US" sz="2000" dirty="0"/>
                        <a:t>Signs bills into law</a:t>
                      </a:r>
                    </a:p>
                  </a:txBody>
                  <a:tcPr/>
                </a:tc>
                <a:tc>
                  <a:txBody>
                    <a:bodyPr/>
                    <a:lstStyle/>
                    <a:p>
                      <a:endParaRPr lang="en-US" sz="2000"/>
                    </a:p>
                  </a:txBody>
                  <a:tcPr/>
                </a:tc>
                <a:extLst>
                  <a:ext uri="{0D108BD9-81ED-4DB2-BD59-A6C34878D82A}">
                    <a16:rowId xmlns:a16="http://schemas.microsoft.com/office/drawing/2014/main" xmlns="" val="10003"/>
                  </a:ext>
                </a:extLst>
              </a:tr>
              <a:tr h="500235">
                <a:tc>
                  <a:txBody>
                    <a:bodyPr/>
                    <a:lstStyle/>
                    <a:p>
                      <a:r>
                        <a:rPr lang="en-US" sz="2000" dirty="0"/>
                        <a:t>Coins money</a:t>
                      </a:r>
                    </a:p>
                  </a:txBody>
                  <a:tcPr/>
                </a:tc>
                <a:tc>
                  <a:txBody>
                    <a:bodyPr/>
                    <a:lstStyle/>
                    <a:p>
                      <a:endParaRPr lang="en-US" sz="2000"/>
                    </a:p>
                  </a:txBody>
                  <a:tcPr/>
                </a:tc>
                <a:extLst>
                  <a:ext uri="{0D108BD9-81ED-4DB2-BD59-A6C34878D82A}">
                    <a16:rowId xmlns:a16="http://schemas.microsoft.com/office/drawing/2014/main" xmlns="" val="10004"/>
                  </a:ext>
                </a:extLst>
              </a:tr>
              <a:tr h="500235">
                <a:tc>
                  <a:txBody>
                    <a:bodyPr/>
                    <a:lstStyle/>
                    <a:p>
                      <a:r>
                        <a:rPr lang="en-US" sz="2000" dirty="0"/>
                        <a:t>Nominates Supreme Court justices</a:t>
                      </a:r>
                    </a:p>
                  </a:txBody>
                  <a:tcPr/>
                </a:tc>
                <a:tc>
                  <a:txBody>
                    <a:bodyPr/>
                    <a:lstStyle/>
                    <a:p>
                      <a:endParaRPr lang="en-US" sz="2000" dirty="0"/>
                    </a:p>
                  </a:txBody>
                  <a:tcPr/>
                </a:tc>
                <a:extLst>
                  <a:ext uri="{0D108BD9-81ED-4DB2-BD59-A6C34878D82A}">
                    <a16:rowId xmlns:a16="http://schemas.microsoft.com/office/drawing/2014/main" xmlns="" val="10005"/>
                  </a:ext>
                </a:extLst>
              </a:tr>
              <a:tr h="500235">
                <a:tc>
                  <a:txBody>
                    <a:bodyPr/>
                    <a:lstStyle/>
                    <a:p>
                      <a:r>
                        <a:rPr lang="en-US" sz="2000" dirty="0"/>
                        <a:t>Declares war</a:t>
                      </a:r>
                    </a:p>
                  </a:txBody>
                  <a:tcPr/>
                </a:tc>
                <a:tc>
                  <a:txBody>
                    <a:bodyPr/>
                    <a:lstStyle/>
                    <a:p>
                      <a:endParaRPr lang="en-US" sz="20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741158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Who’s got the power?</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082449312"/>
              </p:ext>
            </p:extLst>
          </p:nvPr>
        </p:nvGraphicFramePr>
        <p:xfrm>
          <a:off x="819150" y="2332228"/>
          <a:ext cx="10553700" cy="3501645"/>
        </p:xfrm>
        <a:graphic>
          <a:graphicData uri="http://schemas.openxmlformats.org/drawingml/2006/table">
            <a:tbl>
              <a:tblPr firstRow="1" bandRow="1">
                <a:tableStyleId>{5C22544A-7EE6-4342-B048-85BDC9FD1C3A}</a:tableStyleId>
              </a:tblPr>
              <a:tblGrid>
                <a:gridCol w="5276850">
                  <a:extLst>
                    <a:ext uri="{9D8B030D-6E8A-4147-A177-3AD203B41FA5}">
                      <a16:colId xmlns:a16="http://schemas.microsoft.com/office/drawing/2014/main" xmlns="" val="20000"/>
                    </a:ext>
                  </a:extLst>
                </a:gridCol>
                <a:gridCol w="5276850">
                  <a:extLst>
                    <a:ext uri="{9D8B030D-6E8A-4147-A177-3AD203B41FA5}">
                      <a16:colId xmlns:a16="http://schemas.microsoft.com/office/drawing/2014/main" xmlns="" val="20001"/>
                    </a:ext>
                  </a:extLst>
                </a:gridCol>
              </a:tblGrid>
              <a:tr h="500235">
                <a:tc>
                  <a:txBody>
                    <a:bodyPr/>
                    <a:lstStyle/>
                    <a:p>
                      <a:r>
                        <a:rPr lang="en-US" sz="2000" dirty="0"/>
                        <a:t>Power</a:t>
                      </a:r>
                    </a:p>
                  </a:txBody>
                  <a:tcPr/>
                </a:tc>
                <a:tc>
                  <a:txBody>
                    <a:bodyPr/>
                    <a:lstStyle/>
                    <a:p>
                      <a:r>
                        <a:rPr lang="en-US" sz="2000" dirty="0"/>
                        <a:t>Branch</a:t>
                      </a:r>
                    </a:p>
                  </a:txBody>
                  <a:tcPr/>
                </a:tc>
                <a:extLst>
                  <a:ext uri="{0D108BD9-81ED-4DB2-BD59-A6C34878D82A}">
                    <a16:rowId xmlns:a16="http://schemas.microsoft.com/office/drawing/2014/main" xmlns="" val="10000"/>
                  </a:ext>
                </a:extLst>
              </a:tr>
              <a:tr h="500235">
                <a:tc>
                  <a:txBody>
                    <a:bodyPr/>
                    <a:lstStyle/>
                    <a:p>
                      <a:r>
                        <a:rPr lang="en-US" sz="2000" dirty="0"/>
                        <a:t>Introduces</a:t>
                      </a:r>
                      <a:r>
                        <a:rPr lang="en-US" sz="2000" baseline="0" dirty="0"/>
                        <a:t> laws</a:t>
                      </a:r>
                      <a:endParaRPr lang="en-US" sz="2000" dirty="0"/>
                    </a:p>
                  </a:txBody>
                  <a:tcPr/>
                </a:tc>
                <a:tc>
                  <a:txBody>
                    <a:bodyPr/>
                    <a:lstStyle/>
                    <a:p>
                      <a:r>
                        <a:rPr lang="en-US" dirty="0"/>
                        <a:t>Legislative</a:t>
                      </a:r>
                    </a:p>
                  </a:txBody>
                  <a:tcPr/>
                </a:tc>
                <a:extLst>
                  <a:ext uri="{0D108BD9-81ED-4DB2-BD59-A6C34878D82A}">
                    <a16:rowId xmlns:a16="http://schemas.microsoft.com/office/drawing/2014/main" xmlns="" val="10001"/>
                  </a:ext>
                </a:extLst>
              </a:tr>
              <a:tr h="500235">
                <a:tc>
                  <a:txBody>
                    <a:bodyPr/>
                    <a:lstStyle/>
                    <a:p>
                      <a:r>
                        <a:rPr lang="en-US" sz="2000" dirty="0"/>
                        <a:t>Declares laws unconstitutional</a:t>
                      </a:r>
                    </a:p>
                  </a:txBody>
                  <a:tcPr/>
                </a:tc>
                <a:tc>
                  <a:txBody>
                    <a:bodyPr/>
                    <a:lstStyle/>
                    <a:p>
                      <a:endParaRPr lang="en-US" dirty="0"/>
                    </a:p>
                  </a:txBody>
                  <a:tcPr/>
                </a:tc>
                <a:extLst>
                  <a:ext uri="{0D108BD9-81ED-4DB2-BD59-A6C34878D82A}">
                    <a16:rowId xmlns:a16="http://schemas.microsoft.com/office/drawing/2014/main" xmlns="" val="10002"/>
                  </a:ext>
                </a:extLst>
              </a:tr>
              <a:tr h="500235">
                <a:tc>
                  <a:txBody>
                    <a:bodyPr/>
                    <a:lstStyle/>
                    <a:p>
                      <a:r>
                        <a:rPr lang="en-US" sz="2000" dirty="0"/>
                        <a:t>Signs bills into law</a:t>
                      </a:r>
                    </a:p>
                  </a:txBody>
                  <a:tcPr/>
                </a:tc>
                <a:tc>
                  <a:txBody>
                    <a:bodyPr/>
                    <a:lstStyle/>
                    <a:p>
                      <a:endParaRPr lang="en-US" sz="2000" dirty="0"/>
                    </a:p>
                  </a:txBody>
                  <a:tcPr/>
                </a:tc>
                <a:extLst>
                  <a:ext uri="{0D108BD9-81ED-4DB2-BD59-A6C34878D82A}">
                    <a16:rowId xmlns:a16="http://schemas.microsoft.com/office/drawing/2014/main" xmlns="" val="10003"/>
                  </a:ext>
                </a:extLst>
              </a:tr>
              <a:tr h="500235">
                <a:tc>
                  <a:txBody>
                    <a:bodyPr/>
                    <a:lstStyle/>
                    <a:p>
                      <a:r>
                        <a:rPr lang="en-US" sz="2000" dirty="0"/>
                        <a:t>Coins money</a:t>
                      </a:r>
                    </a:p>
                  </a:txBody>
                  <a:tcPr/>
                </a:tc>
                <a:tc>
                  <a:txBody>
                    <a:bodyPr/>
                    <a:lstStyle/>
                    <a:p>
                      <a:endParaRPr lang="en-US" sz="2000" dirty="0"/>
                    </a:p>
                  </a:txBody>
                  <a:tcPr/>
                </a:tc>
                <a:extLst>
                  <a:ext uri="{0D108BD9-81ED-4DB2-BD59-A6C34878D82A}">
                    <a16:rowId xmlns:a16="http://schemas.microsoft.com/office/drawing/2014/main" xmlns="" val="10004"/>
                  </a:ext>
                </a:extLst>
              </a:tr>
              <a:tr h="500235">
                <a:tc>
                  <a:txBody>
                    <a:bodyPr/>
                    <a:lstStyle/>
                    <a:p>
                      <a:r>
                        <a:rPr lang="en-US" sz="2000" dirty="0"/>
                        <a:t>Nominates Supreme Court justices</a:t>
                      </a:r>
                    </a:p>
                  </a:txBody>
                  <a:tcPr/>
                </a:tc>
                <a:tc>
                  <a:txBody>
                    <a:bodyPr/>
                    <a:lstStyle/>
                    <a:p>
                      <a:endParaRPr lang="en-US" sz="2000" dirty="0"/>
                    </a:p>
                  </a:txBody>
                  <a:tcPr/>
                </a:tc>
                <a:extLst>
                  <a:ext uri="{0D108BD9-81ED-4DB2-BD59-A6C34878D82A}">
                    <a16:rowId xmlns:a16="http://schemas.microsoft.com/office/drawing/2014/main" xmlns="" val="10005"/>
                  </a:ext>
                </a:extLst>
              </a:tr>
              <a:tr h="500235">
                <a:tc>
                  <a:txBody>
                    <a:bodyPr/>
                    <a:lstStyle/>
                    <a:p>
                      <a:r>
                        <a:rPr lang="en-US" sz="2000" dirty="0"/>
                        <a:t>Declares war</a:t>
                      </a:r>
                    </a:p>
                  </a:txBody>
                  <a:tcPr/>
                </a:tc>
                <a:tc>
                  <a:txBody>
                    <a:bodyPr/>
                    <a:lstStyle/>
                    <a:p>
                      <a:endParaRPr lang="en-US" sz="20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42649462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Who’s got the power?</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70379621"/>
              </p:ext>
            </p:extLst>
          </p:nvPr>
        </p:nvGraphicFramePr>
        <p:xfrm>
          <a:off x="819150" y="2332228"/>
          <a:ext cx="10553700" cy="3501645"/>
        </p:xfrm>
        <a:graphic>
          <a:graphicData uri="http://schemas.openxmlformats.org/drawingml/2006/table">
            <a:tbl>
              <a:tblPr firstRow="1" bandRow="1">
                <a:tableStyleId>{5C22544A-7EE6-4342-B048-85BDC9FD1C3A}</a:tableStyleId>
              </a:tblPr>
              <a:tblGrid>
                <a:gridCol w="5276850">
                  <a:extLst>
                    <a:ext uri="{9D8B030D-6E8A-4147-A177-3AD203B41FA5}">
                      <a16:colId xmlns:a16="http://schemas.microsoft.com/office/drawing/2014/main" xmlns="" val="20000"/>
                    </a:ext>
                  </a:extLst>
                </a:gridCol>
                <a:gridCol w="5276850">
                  <a:extLst>
                    <a:ext uri="{9D8B030D-6E8A-4147-A177-3AD203B41FA5}">
                      <a16:colId xmlns:a16="http://schemas.microsoft.com/office/drawing/2014/main" xmlns="" val="20001"/>
                    </a:ext>
                  </a:extLst>
                </a:gridCol>
              </a:tblGrid>
              <a:tr h="500235">
                <a:tc>
                  <a:txBody>
                    <a:bodyPr/>
                    <a:lstStyle/>
                    <a:p>
                      <a:r>
                        <a:rPr lang="en-US" sz="2000" dirty="0"/>
                        <a:t>Power</a:t>
                      </a:r>
                    </a:p>
                  </a:txBody>
                  <a:tcPr/>
                </a:tc>
                <a:tc>
                  <a:txBody>
                    <a:bodyPr/>
                    <a:lstStyle/>
                    <a:p>
                      <a:r>
                        <a:rPr lang="en-US" sz="2000" dirty="0"/>
                        <a:t>Branch</a:t>
                      </a:r>
                    </a:p>
                  </a:txBody>
                  <a:tcPr/>
                </a:tc>
                <a:extLst>
                  <a:ext uri="{0D108BD9-81ED-4DB2-BD59-A6C34878D82A}">
                    <a16:rowId xmlns:a16="http://schemas.microsoft.com/office/drawing/2014/main" xmlns="" val="10000"/>
                  </a:ext>
                </a:extLst>
              </a:tr>
              <a:tr h="500235">
                <a:tc>
                  <a:txBody>
                    <a:bodyPr/>
                    <a:lstStyle/>
                    <a:p>
                      <a:r>
                        <a:rPr lang="en-US" sz="2000" dirty="0"/>
                        <a:t>Introduces</a:t>
                      </a:r>
                      <a:r>
                        <a:rPr lang="en-US" sz="2000" baseline="0" dirty="0"/>
                        <a:t> laws</a:t>
                      </a:r>
                      <a:endParaRPr lang="en-US" sz="2000" dirty="0"/>
                    </a:p>
                  </a:txBody>
                  <a:tcPr/>
                </a:tc>
                <a:tc>
                  <a:txBody>
                    <a:bodyPr/>
                    <a:lstStyle/>
                    <a:p>
                      <a:r>
                        <a:rPr lang="en-US" dirty="0"/>
                        <a:t>Legislative</a:t>
                      </a:r>
                    </a:p>
                  </a:txBody>
                  <a:tcPr/>
                </a:tc>
                <a:extLst>
                  <a:ext uri="{0D108BD9-81ED-4DB2-BD59-A6C34878D82A}">
                    <a16:rowId xmlns:a16="http://schemas.microsoft.com/office/drawing/2014/main" xmlns="" val="10001"/>
                  </a:ext>
                </a:extLst>
              </a:tr>
              <a:tr h="500235">
                <a:tc>
                  <a:txBody>
                    <a:bodyPr/>
                    <a:lstStyle/>
                    <a:p>
                      <a:r>
                        <a:rPr lang="en-US" sz="2000" dirty="0"/>
                        <a:t>Declares laws unconstitutional</a:t>
                      </a:r>
                    </a:p>
                  </a:txBody>
                  <a:tcPr/>
                </a:tc>
                <a:tc>
                  <a:txBody>
                    <a:bodyPr/>
                    <a:lstStyle/>
                    <a:p>
                      <a:r>
                        <a:rPr lang="en-US" dirty="0"/>
                        <a:t>Judicial</a:t>
                      </a:r>
                    </a:p>
                  </a:txBody>
                  <a:tcPr/>
                </a:tc>
                <a:extLst>
                  <a:ext uri="{0D108BD9-81ED-4DB2-BD59-A6C34878D82A}">
                    <a16:rowId xmlns:a16="http://schemas.microsoft.com/office/drawing/2014/main" xmlns="" val="10002"/>
                  </a:ext>
                </a:extLst>
              </a:tr>
              <a:tr h="500235">
                <a:tc>
                  <a:txBody>
                    <a:bodyPr/>
                    <a:lstStyle/>
                    <a:p>
                      <a:r>
                        <a:rPr lang="en-US" sz="2000" dirty="0"/>
                        <a:t>Signs bills into law</a:t>
                      </a:r>
                    </a:p>
                  </a:txBody>
                  <a:tcPr/>
                </a:tc>
                <a:tc>
                  <a:txBody>
                    <a:bodyPr/>
                    <a:lstStyle/>
                    <a:p>
                      <a:endParaRPr lang="en-US" sz="2000" dirty="0"/>
                    </a:p>
                  </a:txBody>
                  <a:tcPr/>
                </a:tc>
                <a:extLst>
                  <a:ext uri="{0D108BD9-81ED-4DB2-BD59-A6C34878D82A}">
                    <a16:rowId xmlns:a16="http://schemas.microsoft.com/office/drawing/2014/main" xmlns="" val="10003"/>
                  </a:ext>
                </a:extLst>
              </a:tr>
              <a:tr h="500235">
                <a:tc>
                  <a:txBody>
                    <a:bodyPr/>
                    <a:lstStyle/>
                    <a:p>
                      <a:r>
                        <a:rPr lang="en-US" sz="2000" dirty="0"/>
                        <a:t>Coins money</a:t>
                      </a:r>
                    </a:p>
                  </a:txBody>
                  <a:tcPr/>
                </a:tc>
                <a:tc>
                  <a:txBody>
                    <a:bodyPr/>
                    <a:lstStyle/>
                    <a:p>
                      <a:endParaRPr lang="en-US" sz="2000" dirty="0"/>
                    </a:p>
                  </a:txBody>
                  <a:tcPr/>
                </a:tc>
                <a:extLst>
                  <a:ext uri="{0D108BD9-81ED-4DB2-BD59-A6C34878D82A}">
                    <a16:rowId xmlns:a16="http://schemas.microsoft.com/office/drawing/2014/main" xmlns="" val="10004"/>
                  </a:ext>
                </a:extLst>
              </a:tr>
              <a:tr h="500235">
                <a:tc>
                  <a:txBody>
                    <a:bodyPr/>
                    <a:lstStyle/>
                    <a:p>
                      <a:r>
                        <a:rPr lang="en-US" sz="2000" dirty="0"/>
                        <a:t>Nominates Supreme Court justices</a:t>
                      </a:r>
                    </a:p>
                  </a:txBody>
                  <a:tcPr/>
                </a:tc>
                <a:tc>
                  <a:txBody>
                    <a:bodyPr/>
                    <a:lstStyle/>
                    <a:p>
                      <a:endParaRPr lang="en-US" sz="2000" dirty="0"/>
                    </a:p>
                  </a:txBody>
                  <a:tcPr/>
                </a:tc>
                <a:extLst>
                  <a:ext uri="{0D108BD9-81ED-4DB2-BD59-A6C34878D82A}">
                    <a16:rowId xmlns:a16="http://schemas.microsoft.com/office/drawing/2014/main" xmlns="" val="10005"/>
                  </a:ext>
                </a:extLst>
              </a:tr>
              <a:tr h="500235">
                <a:tc>
                  <a:txBody>
                    <a:bodyPr/>
                    <a:lstStyle/>
                    <a:p>
                      <a:r>
                        <a:rPr lang="en-US" sz="2000" dirty="0"/>
                        <a:t>Declares war</a:t>
                      </a:r>
                    </a:p>
                  </a:txBody>
                  <a:tcPr/>
                </a:tc>
                <a:tc>
                  <a:txBody>
                    <a:bodyPr/>
                    <a:lstStyle/>
                    <a:p>
                      <a:endParaRPr lang="en-US" sz="20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863283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Who’s got the power?</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240400977"/>
              </p:ext>
            </p:extLst>
          </p:nvPr>
        </p:nvGraphicFramePr>
        <p:xfrm>
          <a:off x="819150" y="2332228"/>
          <a:ext cx="10553700" cy="3501645"/>
        </p:xfrm>
        <a:graphic>
          <a:graphicData uri="http://schemas.openxmlformats.org/drawingml/2006/table">
            <a:tbl>
              <a:tblPr firstRow="1" bandRow="1">
                <a:tableStyleId>{5C22544A-7EE6-4342-B048-85BDC9FD1C3A}</a:tableStyleId>
              </a:tblPr>
              <a:tblGrid>
                <a:gridCol w="5276850">
                  <a:extLst>
                    <a:ext uri="{9D8B030D-6E8A-4147-A177-3AD203B41FA5}">
                      <a16:colId xmlns:a16="http://schemas.microsoft.com/office/drawing/2014/main" xmlns="" val="20000"/>
                    </a:ext>
                  </a:extLst>
                </a:gridCol>
                <a:gridCol w="5276850">
                  <a:extLst>
                    <a:ext uri="{9D8B030D-6E8A-4147-A177-3AD203B41FA5}">
                      <a16:colId xmlns:a16="http://schemas.microsoft.com/office/drawing/2014/main" xmlns="" val="20001"/>
                    </a:ext>
                  </a:extLst>
                </a:gridCol>
              </a:tblGrid>
              <a:tr h="500235">
                <a:tc>
                  <a:txBody>
                    <a:bodyPr/>
                    <a:lstStyle/>
                    <a:p>
                      <a:r>
                        <a:rPr lang="en-US" sz="2000" dirty="0"/>
                        <a:t>Power</a:t>
                      </a:r>
                    </a:p>
                  </a:txBody>
                  <a:tcPr/>
                </a:tc>
                <a:tc>
                  <a:txBody>
                    <a:bodyPr/>
                    <a:lstStyle/>
                    <a:p>
                      <a:r>
                        <a:rPr lang="en-US" sz="2000" dirty="0"/>
                        <a:t>Branch</a:t>
                      </a:r>
                    </a:p>
                  </a:txBody>
                  <a:tcPr/>
                </a:tc>
                <a:extLst>
                  <a:ext uri="{0D108BD9-81ED-4DB2-BD59-A6C34878D82A}">
                    <a16:rowId xmlns:a16="http://schemas.microsoft.com/office/drawing/2014/main" xmlns="" val="10000"/>
                  </a:ext>
                </a:extLst>
              </a:tr>
              <a:tr h="500235">
                <a:tc>
                  <a:txBody>
                    <a:bodyPr/>
                    <a:lstStyle/>
                    <a:p>
                      <a:r>
                        <a:rPr lang="en-US" sz="2000" dirty="0"/>
                        <a:t>Introduces</a:t>
                      </a:r>
                      <a:r>
                        <a:rPr lang="en-US" sz="2000" baseline="0" dirty="0"/>
                        <a:t> laws</a:t>
                      </a:r>
                      <a:endParaRPr lang="en-US" sz="2000" dirty="0"/>
                    </a:p>
                  </a:txBody>
                  <a:tcPr/>
                </a:tc>
                <a:tc>
                  <a:txBody>
                    <a:bodyPr/>
                    <a:lstStyle/>
                    <a:p>
                      <a:r>
                        <a:rPr lang="en-US" dirty="0"/>
                        <a:t>Legislative</a:t>
                      </a:r>
                    </a:p>
                  </a:txBody>
                  <a:tcPr/>
                </a:tc>
                <a:extLst>
                  <a:ext uri="{0D108BD9-81ED-4DB2-BD59-A6C34878D82A}">
                    <a16:rowId xmlns:a16="http://schemas.microsoft.com/office/drawing/2014/main" xmlns="" val="10001"/>
                  </a:ext>
                </a:extLst>
              </a:tr>
              <a:tr h="500235">
                <a:tc>
                  <a:txBody>
                    <a:bodyPr/>
                    <a:lstStyle/>
                    <a:p>
                      <a:r>
                        <a:rPr lang="en-US" sz="2000" dirty="0"/>
                        <a:t>Declares laws unconstitutional</a:t>
                      </a:r>
                    </a:p>
                  </a:txBody>
                  <a:tcPr/>
                </a:tc>
                <a:tc>
                  <a:txBody>
                    <a:bodyPr/>
                    <a:lstStyle/>
                    <a:p>
                      <a:r>
                        <a:rPr lang="en-US" dirty="0"/>
                        <a:t>Judicial</a:t>
                      </a:r>
                    </a:p>
                  </a:txBody>
                  <a:tcPr/>
                </a:tc>
                <a:extLst>
                  <a:ext uri="{0D108BD9-81ED-4DB2-BD59-A6C34878D82A}">
                    <a16:rowId xmlns:a16="http://schemas.microsoft.com/office/drawing/2014/main" xmlns="" val="10002"/>
                  </a:ext>
                </a:extLst>
              </a:tr>
              <a:tr h="500235">
                <a:tc>
                  <a:txBody>
                    <a:bodyPr/>
                    <a:lstStyle/>
                    <a:p>
                      <a:r>
                        <a:rPr lang="en-US" sz="2000" dirty="0"/>
                        <a:t>Signs bills into law</a:t>
                      </a:r>
                    </a:p>
                  </a:txBody>
                  <a:tcPr/>
                </a:tc>
                <a:tc>
                  <a:txBody>
                    <a:bodyPr/>
                    <a:lstStyle/>
                    <a:p>
                      <a:r>
                        <a:rPr lang="en-US" sz="2000" dirty="0"/>
                        <a:t>Executive</a:t>
                      </a:r>
                    </a:p>
                  </a:txBody>
                  <a:tcPr/>
                </a:tc>
                <a:extLst>
                  <a:ext uri="{0D108BD9-81ED-4DB2-BD59-A6C34878D82A}">
                    <a16:rowId xmlns:a16="http://schemas.microsoft.com/office/drawing/2014/main" xmlns="" val="10003"/>
                  </a:ext>
                </a:extLst>
              </a:tr>
              <a:tr h="500235">
                <a:tc>
                  <a:txBody>
                    <a:bodyPr/>
                    <a:lstStyle/>
                    <a:p>
                      <a:r>
                        <a:rPr lang="en-US" sz="2000" dirty="0"/>
                        <a:t>Coins money</a:t>
                      </a:r>
                    </a:p>
                  </a:txBody>
                  <a:tcPr/>
                </a:tc>
                <a:tc>
                  <a:txBody>
                    <a:bodyPr/>
                    <a:lstStyle/>
                    <a:p>
                      <a:endParaRPr lang="en-US" sz="2000" dirty="0"/>
                    </a:p>
                  </a:txBody>
                  <a:tcPr/>
                </a:tc>
                <a:extLst>
                  <a:ext uri="{0D108BD9-81ED-4DB2-BD59-A6C34878D82A}">
                    <a16:rowId xmlns:a16="http://schemas.microsoft.com/office/drawing/2014/main" xmlns="" val="10004"/>
                  </a:ext>
                </a:extLst>
              </a:tr>
              <a:tr h="500235">
                <a:tc>
                  <a:txBody>
                    <a:bodyPr/>
                    <a:lstStyle/>
                    <a:p>
                      <a:r>
                        <a:rPr lang="en-US" sz="2000" dirty="0"/>
                        <a:t>Nominates Supreme Court justices</a:t>
                      </a:r>
                    </a:p>
                  </a:txBody>
                  <a:tcPr/>
                </a:tc>
                <a:tc>
                  <a:txBody>
                    <a:bodyPr/>
                    <a:lstStyle/>
                    <a:p>
                      <a:endParaRPr lang="en-US" sz="2000" dirty="0"/>
                    </a:p>
                  </a:txBody>
                  <a:tcPr/>
                </a:tc>
                <a:extLst>
                  <a:ext uri="{0D108BD9-81ED-4DB2-BD59-A6C34878D82A}">
                    <a16:rowId xmlns:a16="http://schemas.microsoft.com/office/drawing/2014/main" xmlns="" val="10005"/>
                  </a:ext>
                </a:extLst>
              </a:tr>
              <a:tr h="500235">
                <a:tc>
                  <a:txBody>
                    <a:bodyPr/>
                    <a:lstStyle/>
                    <a:p>
                      <a:r>
                        <a:rPr lang="en-US" sz="2000" dirty="0"/>
                        <a:t>Declares war</a:t>
                      </a:r>
                    </a:p>
                  </a:txBody>
                  <a:tcPr/>
                </a:tc>
                <a:tc>
                  <a:txBody>
                    <a:bodyPr/>
                    <a:lstStyle/>
                    <a:p>
                      <a:endParaRPr lang="en-US" sz="20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771645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Who’s got the power?</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450420921"/>
              </p:ext>
            </p:extLst>
          </p:nvPr>
        </p:nvGraphicFramePr>
        <p:xfrm>
          <a:off x="819150" y="2332228"/>
          <a:ext cx="10553700" cy="3501645"/>
        </p:xfrm>
        <a:graphic>
          <a:graphicData uri="http://schemas.openxmlformats.org/drawingml/2006/table">
            <a:tbl>
              <a:tblPr firstRow="1" bandRow="1">
                <a:tableStyleId>{5C22544A-7EE6-4342-B048-85BDC9FD1C3A}</a:tableStyleId>
              </a:tblPr>
              <a:tblGrid>
                <a:gridCol w="5276850">
                  <a:extLst>
                    <a:ext uri="{9D8B030D-6E8A-4147-A177-3AD203B41FA5}">
                      <a16:colId xmlns:a16="http://schemas.microsoft.com/office/drawing/2014/main" xmlns="" val="20000"/>
                    </a:ext>
                  </a:extLst>
                </a:gridCol>
                <a:gridCol w="5276850">
                  <a:extLst>
                    <a:ext uri="{9D8B030D-6E8A-4147-A177-3AD203B41FA5}">
                      <a16:colId xmlns:a16="http://schemas.microsoft.com/office/drawing/2014/main" xmlns="" val="20001"/>
                    </a:ext>
                  </a:extLst>
                </a:gridCol>
              </a:tblGrid>
              <a:tr h="500235">
                <a:tc>
                  <a:txBody>
                    <a:bodyPr/>
                    <a:lstStyle/>
                    <a:p>
                      <a:r>
                        <a:rPr lang="en-US" sz="2000" dirty="0"/>
                        <a:t>Power</a:t>
                      </a:r>
                    </a:p>
                  </a:txBody>
                  <a:tcPr/>
                </a:tc>
                <a:tc>
                  <a:txBody>
                    <a:bodyPr/>
                    <a:lstStyle/>
                    <a:p>
                      <a:r>
                        <a:rPr lang="en-US" sz="2000" dirty="0"/>
                        <a:t>Branch</a:t>
                      </a:r>
                    </a:p>
                  </a:txBody>
                  <a:tcPr/>
                </a:tc>
                <a:extLst>
                  <a:ext uri="{0D108BD9-81ED-4DB2-BD59-A6C34878D82A}">
                    <a16:rowId xmlns:a16="http://schemas.microsoft.com/office/drawing/2014/main" xmlns="" val="10000"/>
                  </a:ext>
                </a:extLst>
              </a:tr>
              <a:tr h="500235">
                <a:tc>
                  <a:txBody>
                    <a:bodyPr/>
                    <a:lstStyle/>
                    <a:p>
                      <a:r>
                        <a:rPr lang="en-US" sz="2000" dirty="0"/>
                        <a:t>Introduces</a:t>
                      </a:r>
                      <a:r>
                        <a:rPr lang="en-US" sz="2000" baseline="0" dirty="0"/>
                        <a:t> laws</a:t>
                      </a:r>
                      <a:endParaRPr lang="en-US" sz="2000" dirty="0"/>
                    </a:p>
                  </a:txBody>
                  <a:tcPr/>
                </a:tc>
                <a:tc>
                  <a:txBody>
                    <a:bodyPr/>
                    <a:lstStyle/>
                    <a:p>
                      <a:r>
                        <a:rPr lang="en-US" dirty="0"/>
                        <a:t>Legislative</a:t>
                      </a:r>
                    </a:p>
                  </a:txBody>
                  <a:tcPr/>
                </a:tc>
                <a:extLst>
                  <a:ext uri="{0D108BD9-81ED-4DB2-BD59-A6C34878D82A}">
                    <a16:rowId xmlns:a16="http://schemas.microsoft.com/office/drawing/2014/main" xmlns="" val="10001"/>
                  </a:ext>
                </a:extLst>
              </a:tr>
              <a:tr h="500235">
                <a:tc>
                  <a:txBody>
                    <a:bodyPr/>
                    <a:lstStyle/>
                    <a:p>
                      <a:r>
                        <a:rPr lang="en-US" sz="2000" dirty="0"/>
                        <a:t>Declares laws unconstitutional</a:t>
                      </a:r>
                    </a:p>
                  </a:txBody>
                  <a:tcPr/>
                </a:tc>
                <a:tc>
                  <a:txBody>
                    <a:bodyPr/>
                    <a:lstStyle/>
                    <a:p>
                      <a:r>
                        <a:rPr lang="en-US" dirty="0"/>
                        <a:t>Judicial</a:t>
                      </a:r>
                    </a:p>
                  </a:txBody>
                  <a:tcPr/>
                </a:tc>
                <a:extLst>
                  <a:ext uri="{0D108BD9-81ED-4DB2-BD59-A6C34878D82A}">
                    <a16:rowId xmlns:a16="http://schemas.microsoft.com/office/drawing/2014/main" xmlns="" val="10002"/>
                  </a:ext>
                </a:extLst>
              </a:tr>
              <a:tr h="500235">
                <a:tc>
                  <a:txBody>
                    <a:bodyPr/>
                    <a:lstStyle/>
                    <a:p>
                      <a:r>
                        <a:rPr lang="en-US" sz="2000" dirty="0"/>
                        <a:t>Signs bills into law</a:t>
                      </a:r>
                    </a:p>
                  </a:txBody>
                  <a:tcPr/>
                </a:tc>
                <a:tc>
                  <a:txBody>
                    <a:bodyPr/>
                    <a:lstStyle/>
                    <a:p>
                      <a:r>
                        <a:rPr lang="en-US" sz="2000" dirty="0"/>
                        <a:t>Executive</a:t>
                      </a:r>
                    </a:p>
                  </a:txBody>
                  <a:tcPr/>
                </a:tc>
                <a:extLst>
                  <a:ext uri="{0D108BD9-81ED-4DB2-BD59-A6C34878D82A}">
                    <a16:rowId xmlns:a16="http://schemas.microsoft.com/office/drawing/2014/main" xmlns="" val="10003"/>
                  </a:ext>
                </a:extLst>
              </a:tr>
              <a:tr h="500235">
                <a:tc>
                  <a:txBody>
                    <a:bodyPr/>
                    <a:lstStyle/>
                    <a:p>
                      <a:r>
                        <a:rPr lang="en-US" sz="2000" dirty="0"/>
                        <a:t>Coins money</a:t>
                      </a:r>
                    </a:p>
                  </a:txBody>
                  <a:tcPr/>
                </a:tc>
                <a:tc>
                  <a:txBody>
                    <a:bodyPr/>
                    <a:lstStyle/>
                    <a:p>
                      <a:r>
                        <a:rPr lang="en-US" sz="2000" dirty="0"/>
                        <a:t>Legislative</a:t>
                      </a:r>
                    </a:p>
                  </a:txBody>
                  <a:tcPr/>
                </a:tc>
                <a:extLst>
                  <a:ext uri="{0D108BD9-81ED-4DB2-BD59-A6C34878D82A}">
                    <a16:rowId xmlns:a16="http://schemas.microsoft.com/office/drawing/2014/main" xmlns="" val="10004"/>
                  </a:ext>
                </a:extLst>
              </a:tr>
              <a:tr h="500235">
                <a:tc>
                  <a:txBody>
                    <a:bodyPr/>
                    <a:lstStyle/>
                    <a:p>
                      <a:r>
                        <a:rPr lang="en-US" sz="2000" dirty="0"/>
                        <a:t>Nominates Supreme Court justices</a:t>
                      </a:r>
                    </a:p>
                  </a:txBody>
                  <a:tcPr/>
                </a:tc>
                <a:tc>
                  <a:txBody>
                    <a:bodyPr/>
                    <a:lstStyle/>
                    <a:p>
                      <a:endParaRPr lang="en-US" sz="2000" dirty="0"/>
                    </a:p>
                  </a:txBody>
                  <a:tcPr/>
                </a:tc>
                <a:extLst>
                  <a:ext uri="{0D108BD9-81ED-4DB2-BD59-A6C34878D82A}">
                    <a16:rowId xmlns:a16="http://schemas.microsoft.com/office/drawing/2014/main" xmlns="" val="10005"/>
                  </a:ext>
                </a:extLst>
              </a:tr>
              <a:tr h="500235">
                <a:tc>
                  <a:txBody>
                    <a:bodyPr/>
                    <a:lstStyle/>
                    <a:p>
                      <a:r>
                        <a:rPr lang="en-US" sz="2000" dirty="0"/>
                        <a:t>Declares war</a:t>
                      </a:r>
                    </a:p>
                  </a:txBody>
                  <a:tcPr/>
                </a:tc>
                <a:tc>
                  <a:txBody>
                    <a:bodyPr/>
                    <a:lstStyle/>
                    <a:p>
                      <a:endParaRPr lang="en-US" sz="20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777421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Who’s got the power?</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317723868"/>
              </p:ext>
            </p:extLst>
          </p:nvPr>
        </p:nvGraphicFramePr>
        <p:xfrm>
          <a:off x="819150" y="2332228"/>
          <a:ext cx="10553700" cy="3501645"/>
        </p:xfrm>
        <a:graphic>
          <a:graphicData uri="http://schemas.openxmlformats.org/drawingml/2006/table">
            <a:tbl>
              <a:tblPr firstRow="1" bandRow="1">
                <a:tableStyleId>{5C22544A-7EE6-4342-B048-85BDC9FD1C3A}</a:tableStyleId>
              </a:tblPr>
              <a:tblGrid>
                <a:gridCol w="5276850">
                  <a:extLst>
                    <a:ext uri="{9D8B030D-6E8A-4147-A177-3AD203B41FA5}">
                      <a16:colId xmlns:a16="http://schemas.microsoft.com/office/drawing/2014/main" xmlns="" val="20000"/>
                    </a:ext>
                  </a:extLst>
                </a:gridCol>
                <a:gridCol w="5276850">
                  <a:extLst>
                    <a:ext uri="{9D8B030D-6E8A-4147-A177-3AD203B41FA5}">
                      <a16:colId xmlns:a16="http://schemas.microsoft.com/office/drawing/2014/main" xmlns="" val="20001"/>
                    </a:ext>
                  </a:extLst>
                </a:gridCol>
              </a:tblGrid>
              <a:tr h="500235">
                <a:tc>
                  <a:txBody>
                    <a:bodyPr/>
                    <a:lstStyle/>
                    <a:p>
                      <a:r>
                        <a:rPr lang="en-US" sz="2000" dirty="0"/>
                        <a:t>Power</a:t>
                      </a:r>
                    </a:p>
                  </a:txBody>
                  <a:tcPr/>
                </a:tc>
                <a:tc>
                  <a:txBody>
                    <a:bodyPr/>
                    <a:lstStyle/>
                    <a:p>
                      <a:r>
                        <a:rPr lang="en-US" sz="2000" dirty="0"/>
                        <a:t>Branch</a:t>
                      </a:r>
                    </a:p>
                  </a:txBody>
                  <a:tcPr/>
                </a:tc>
                <a:extLst>
                  <a:ext uri="{0D108BD9-81ED-4DB2-BD59-A6C34878D82A}">
                    <a16:rowId xmlns:a16="http://schemas.microsoft.com/office/drawing/2014/main" xmlns="" val="10000"/>
                  </a:ext>
                </a:extLst>
              </a:tr>
              <a:tr h="500235">
                <a:tc>
                  <a:txBody>
                    <a:bodyPr/>
                    <a:lstStyle/>
                    <a:p>
                      <a:r>
                        <a:rPr lang="en-US" sz="2000" dirty="0"/>
                        <a:t>Introduces</a:t>
                      </a:r>
                      <a:r>
                        <a:rPr lang="en-US" sz="2000" baseline="0" dirty="0"/>
                        <a:t> laws</a:t>
                      </a:r>
                      <a:endParaRPr lang="en-US" sz="2000" dirty="0"/>
                    </a:p>
                  </a:txBody>
                  <a:tcPr/>
                </a:tc>
                <a:tc>
                  <a:txBody>
                    <a:bodyPr/>
                    <a:lstStyle/>
                    <a:p>
                      <a:r>
                        <a:rPr lang="en-US" dirty="0"/>
                        <a:t>Legislative</a:t>
                      </a:r>
                    </a:p>
                  </a:txBody>
                  <a:tcPr/>
                </a:tc>
                <a:extLst>
                  <a:ext uri="{0D108BD9-81ED-4DB2-BD59-A6C34878D82A}">
                    <a16:rowId xmlns:a16="http://schemas.microsoft.com/office/drawing/2014/main" xmlns="" val="10001"/>
                  </a:ext>
                </a:extLst>
              </a:tr>
              <a:tr h="500235">
                <a:tc>
                  <a:txBody>
                    <a:bodyPr/>
                    <a:lstStyle/>
                    <a:p>
                      <a:r>
                        <a:rPr lang="en-US" sz="2000" dirty="0"/>
                        <a:t>Declares laws unconstitutional</a:t>
                      </a:r>
                    </a:p>
                  </a:txBody>
                  <a:tcPr/>
                </a:tc>
                <a:tc>
                  <a:txBody>
                    <a:bodyPr/>
                    <a:lstStyle/>
                    <a:p>
                      <a:r>
                        <a:rPr lang="en-US" dirty="0"/>
                        <a:t>Judicial</a:t>
                      </a:r>
                    </a:p>
                  </a:txBody>
                  <a:tcPr/>
                </a:tc>
                <a:extLst>
                  <a:ext uri="{0D108BD9-81ED-4DB2-BD59-A6C34878D82A}">
                    <a16:rowId xmlns:a16="http://schemas.microsoft.com/office/drawing/2014/main" xmlns="" val="10002"/>
                  </a:ext>
                </a:extLst>
              </a:tr>
              <a:tr h="500235">
                <a:tc>
                  <a:txBody>
                    <a:bodyPr/>
                    <a:lstStyle/>
                    <a:p>
                      <a:r>
                        <a:rPr lang="en-US" sz="2000" dirty="0"/>
                        <a:t>Signs bills into law</a:t>
                      </a:r>
                    </a:p>
                  </a:txBody>
                  <a:tcPr/>
                </a:tc>
                <a:tc>
                  <a:txBody>
                    <a:bodyPr/>
                    <a:lstStyle/>
                    <a:p>
                      <a:r>
                        <a:rPr lang="en-US" sz="2000" dirty="0"/>
                        <a:t>Executive</a:t>
                      </a:r>
                    </a:p>
                  </a:txBody>
                  <a:tcPr/>
                </a:tc>
                <a:extLst>
                  <a:ext uri="{0D108BD9-81ED-4DB2-BD59-A6C34878D82A}">
                    <a16:rowId xmlns:a16="http://schemas.microsoft.com/office/drawing/2014/main" xmlns="" val="10003"/>
                  </a:ext>
                </a:extLst>
              </a:tr>
              <a:tr h="500235">
                <a:tc>
                  <a:txBody>
                    <a:bodyPr/>
                    <a:lstStyle/>
                    <a:p>
                      <a:r>
                        <a:rPr lang="en-US" sz="2000" dirty="0"/>
                        <a:t>Coins money</a:t>
                      </a:r>
                    </a:p>
                  </a:txBody>
                  <a:tcPr/>
                </a:tc>
                <a:tc>
                  <a:txBody>
                    <a:bodyPr/>
                    <a:lstStyle/>
                    <a:p>
                      <a:r>
                        <a:rPr lang="en-US" sz="2000" dirty="0"/>
                        <a:t>Legislative</a:t>
                      </a:r>
                    </a:p>
                  </a:txBody>
                  <a:tcPr/>
                </a:tc>
                <a:extLst>
                  <a:ext uri="{0D108BD9-81ED-4DB2-BD59-A6C34878D82A}">
                    <a16:rowId xmlns:a16="http://schemas.microsoft.com/office/drawing/2014/main" xmlns="" val="10004"/>
                  </a:ext>
                </a:extLst>
              </a:tr>
              <a:tr h="500235">
                <a:tc>
                  <a:txBody>
                    <a:bodyPr/>
                    <a:lstStyle/>
                    <a:p>
                      <a:r>
                        <a:rPr lang="en-US" sz="2000" dirty="0"/>
                        <a:t>Nominates Supreme Court justices</a:t>
                      </a:r>
                    </a:p>
                  </a:txBody>
                  <a:tcPr/>
                </a:tc>
                <a:tc>
                  <a:txBody>
                    <a:bodyPr/>
                    <a:lstStyle/>
                    <a:p>
                      <a:r>
                        <a:rPr lang="en-US" sz="2000" dirty="0"/>
                        <a:t>Executive</a:t>
                      </a:r>
                    </a:p>
                  </a:txBody>
                  <a:tcPr/>
                </a:tc>
                <a:extLst>
                  <a:ext uri="{0D108BD9-81ED-4DB2-BD59-A6C34878D82A}">
                    <a16:rowId xmlns:a16="http://schemas.microsoft.com/office/drawing/2014/main" xmlns="" val="10005"/>
                  </a:ext>
                </a:extLst>
              </a:tr>
              <a:tr h="500235">
                <a:tc>
                  <a:txBody>
                    <a:bodyPr/>
                    <a:lstStyle/>
                    <a:p>
                      <a:r>
                        <a:rPr lang="en-US" sz="2000" dirty="0"/>
                        <a:t>Declares war</a:t>
                      </a:r>
                    </a:p>
                  </a:txBody>
                  <a:tcPr/>
                </a:tc>
                <a:tc>
                  <a:txBody>
                    <a:bodyPr/>
                    <a:lstStyle/>
                    <a:p>
                      <a:endParaRPr lang="en-US" sz="20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517328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Who’s got the power?</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732941504"/>
              </p:ext>
            </p:extLst>
          </p:nvPr>
        </p:nvGraphicFramePr>
        <p:xfrm>
          <a:off x="819150" y="2332228"/>
          <a:ext cx="10553700" cy="3501645"/>
        </p:xfrm>
        <a:graphic>
          <a:graphicData uri="http://schemas.openxmlformats.org/drawingml/2006/table">
            <a:tbl>
              <a:tblPr firstRow="1" bandRow="1">
                <a:tableStyleId>{5C22544A-7EE6-4342-B048-85BDC9FD1C3A}</a:tableStyleId>
              </a:tblPr>
              <a:tblGrid>
                <a:gridCol w="5276850">
                  <a:extLst>
                    <a:ext uri="{9D8B030D-6E8A-4147-A177-3AD203B41FA5}">
                      <a16:colId xmlns:a16="http://schemas.microsoft.com/office/drawing/2014/main" xmlns="" val="20000"/>
                    </a:ext>
                  </a:extLst>
                </a:gridCol>
                <a:gridCol w="5276850">
                  <a:extLst>
                    <a:ext uri="{9D8B030D-6E8A-4147-A177-3AD203B41FA5}">
                      <a16:colId xmlns:a16="http://schemas.microsoft.com/office/drawing/2014/main" xmlns="" val="20001"/>
                    </a:ext>
                  </a:extLst>
                </a:gridCol>
              </a:tblGrid>
              <a:tr h="500235">
                <a:tc>
                  <a:txBody>
                    <a:bodyPr/>
                    <a:lstStyle/>
                    <a:p>
                      <a:r>
                        <a:rPr lang="en-US" sz="2000" dirty="0"/>
                        <a:t>Power</a:t>
                      </a:r>
                    </a:p>
                  </a:txBody>
                  <a:tcPr/>
                </a:tc>
                <a:tc>
                  <a:txBody>
                    <a:bodyPr/>
                    <a:lstStyle/>
                    <a:p>
                      <a:r>
                        <a:rPr lang="en-US" sz="2000" dirty="0"/>
                        <a:t>Branch</a:t>
                      </a:r>
                    </a:p>
                  </a:txBody>
                  <a:tcPr/>
                </a:tc>
                <a:extLst>
                  <a:ext uri="{0D108BD9-81ED-4DB2-BD59-A6C34878D82A}">
                    <a16:rowId xmlns:a16="http://schemas.microsoft.com/office/drawing/2014/main" xmlns="" val="10000"/>
                  </a:ext>
                </a:extLst>
              </a:tr>
              <a:tr h="500235">
                <a:tc>
                  <a:txBody>
                    <a:bodyPr/>
                    <a:lstStyle/>
                    <a:p>
                      <a:r>
                        <a:rPr lang="en-US" sz="2000" dirty="0"/>
                        <a:t>Introduces</a:t>
                      </a:r>
                      <a:r>
                        <a:rPr lang="en-US" sz="2000" baseline="0" dirty="0"/>
                        <a:t> laws</a:t>
                      </a:r>
                      <a:endParaRPr lang="en-US" sz="2000" dirty="0"/>
                    </a:p>
                  </a:txBody>
                  <a:tcPr/>
                </a:tc>
                <a:tc>
                  <a:txBody>
                    <a:bodyPr/>
                    <a:lstStyle/>
                    <a:p>
                      <a:r>
                        <a:rPr lang="en-US" dirty="0"/>
                        <a:t>Legislative</a:t>
                      </a:r>
                    </a:p>
                  </a:txBody>
                  <a:tcPr/>
                </a:tc>
                <a:extLst>
                  <a:ext uri="{0D108BD9-81ED-4DB2-BD59-A6C34878D82A}">
                    <a16:rowId xmlns:a16="http://schemas.microsoft.com/office/drawing/2014/main" xmlns="" val="10001"/>
                  </a:ext>
                </a:extLst>
              </a:tr>
              <a:tr h="500235">
                <a:tc>
                  <a:txBody>
                    <a:bodyPr/>
                    <a:lstStyle/>
                    <a:p>
                      <a:r>
                        <a:rPr lang="en-US" sz="2000" dirty="0"/>
                        <a:t>Declares laws unconstitutional</a:t>
                      </a:r>
                    </a:p>
                  </a:txBody>
                  <a:tcPr/>
                </a:tc>
                <a:tc>
                  <a:txBody>
                    <a:bodyPr/>
                    <a:lstStyle/>
                    <a:p>
                      <a:r>
                        <a:rPr lang="en-US" dirty="0"/>
                        <a:t>Judicial</a:t>
                      </a:r>
                    </a:p>
                  </a:txBody>
                  <a:tcPr/>
                </a:tc>
                <a:extLst>
                  <a:ext uri="{0D108BD9-81ED-4DB2-BD59-A6C34878D82A}">
                    <a16:rowId xmlns:a16="http://schemas.microsoft.com/office/drawing/2014/main" xmlns="" val="10002"/>
                  </a:ext>
                </a:extLst>
              </a:tr>
              <a:tr h="500235">
                <a:tc>
                  <a:txBody>
                    <a:bodyPr/>
                    <a:lstStyle/>
                    <a:p>
                      <a:r>
                        <a:rPr lang="en-US" sz="2000" dirty="0"/>
                        <a:t>Signs bills into law</a:t>
                      </a:r>
                    </a:p>
                  </a:txBody>
                  <a:tcPr/>
                </a:tc>
                <a:tc>
                  <a:txBody>
                    <a:bodyPr/>
                    <a:lstStyle/>
                    <a:p>
                      <a:r>
                        <a:rPr lang="en-US" sz="2000" dirty="0"/>
                        <a:t>Executive</a:t>
                      </a:r>
                    </a:p>
                  </a:txBody>
                  <a:tcPr/>
                </a:tc>
                <a:extLst>
                  <a:ext uri="{0D108BD9-81ED-4DB2-BD59-A6C34878D82A}">
                    <a16:rowId xmlns:a16="http://schemas.microsoft.com/office/drawing/2014/main" xmlns="" val="10003"/>
                  </a:ext>
                </a:extLst>
              </a:tr>
              <a:tr h="500235">
                <a:tc>
                  <a:txBody>
                    <a:bodyPr/>
                    <a:lstStyle/>
                    <a:p>
                      <a:r>
                        <a:rPr lang="en-US" sz="2000" dirty="0"/>
                        <a:t>Coins money</a:t>
                      </a:r>
                    </a:p>
                  </a:txBody>
                  <a:tcPr/>
                </a:tc>
                <a:tc>
                  <a:txBody>
                    <a:bodyPr/>
                    <a:lstStyle/>
                    <a:p>
                      <a:r>
                        <a:rPr lang="en-US" sz="2000" dirty="0"/>
                        <a:t>Legislative</a:t>
                      </a:r>
                    </a:p>
                  </a:txBody>
                  <a:tcPr/>
                </a:tc>
                <a:extLst>
                  <a:ext uri="{0D108BD9-81ED-4DB2-BD59-A6C34878D82A}">
                    <a16:rowId xmlns:a16="http://schemas.microsoft.com/office/drawing/2014/main" xmlns="" val="10004"/>
                  </a:ext>
                </a:extLst>
              </a:tr>
              <a:tr h="500235">
                <a:tc>
                  <a:txBody>
                    <a:bodyPr/>
                    <a:lstStyle/>
                    <a:p>
                      <a:r>
                        <a:rPr lang="en-US" sz="2000" dirty="0"/>
                        <a:t>Nominates Supreme Court justices</a:t>
                      </a:r>
                    </a:p>
                  </a:txBody>
                  <a:tcPr/>
                </a:tc>
                <a:tc>
                  <a:txBody>
                    <a:bodyPr/>
                    <a:lstStyle/>
                    <a:p>
                      <a:r>
                        <a:rPr lang="en-US" sz="2000" dirty="0"/>
                        <a:t>Executive</a:t>
                      </a:r>
                    </a:p>
                  </a:txBody>
                  <a:tcPr/>
                </a:tc>
                <a:extLst>
                  <a:ext uri="{0D108BD9-81ED-4DB2-BD59-A6C34878D82A}">
                    <a16:rowId xmlns:a16="http://schemas.microsoft.com/office/drawing/2014/main" xmlns="" val="10005"/>
                  </a:ext>
                </a:extLst>
              </a:tr>
              <a:tr h="500235">
                <a:tc>
                  <a:txBody>
                    <a:bodyPr/>
                    <a:lstStyle/>
                    <a:p>
                      <a:r>
                        <a:rPr lang="en-US" sz="2000" dirty="0"/>
                        <a:t>Declares war</a:t>
                      </a:r>
                    </a:p>
                  </a:txBody>
                  <a:tcPr/>
                </a:tc>
                <a:tc>
                  <a:txBody>
                    <a:bodyPr/>
                    <a:lstStyle/>
                    <a:p>
                      <a:r>
                        <a:rPr lang="en-US" sz="2000" dirty="0"/>
                        <a:t>Legislative</a:t>
                      </a: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551291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#1 (Youngstown Sheet &amp; Tube Co. v. Sawyer, 343 U.S. 579)</a:t>
            </a:r>
          </a:p>
        </p:txBody>
      </p:sp>
      <p:sp>
        <p:nvSpPr>
          <p:cNvPr id="3" name="Content Placeholder 2"/>
          <p:cNvSpPr>
            <a:spLocks noGrp="1"/>
          </p:cNvSpPr>
          <p:nvPr>
            <p:ph idx="1"/>
          </p:nvPr>
        </p:nvSpPr>
        <p:spPr>
          <a:xfrm>
            <a:off x="818712" y="2258863"/>
            <a:ext cx="10554574" cy="4635713"/>
          </a:xfrm>
        </p:spPr>
        <p:txBody>
          <a:bodyPr>
            <a:normAutofit fontScale="92500"/>
          </a:bodyPr>
          <a:lstStyle/>
          <a:p>
            <a:pPr marL="0" indent="0">
              <a:buNone/>
            </a:pPr>
            <a:r>
              <a:rPr lang="en-US" sz="2000" dirty="0"/>
              <a:t>	 On December 18, 1951, collective bargaining between steel companies and their employees broke down and led to a strike scheduled to begin on December 31, 1951.  Mediation was attempted by the Federal Mediation and Conciliation Service, but was ultimately unsuccessful and a new strike date was set for April 9, 1952.</a:t>
            </a:r>
          </a:p>
          <a:p>
            <a:pPr marL="0" indent="0">
              <a:buNone/>
            </a:pPr>
            <a:r>
              <a:rPr lang="en-US" sz="2000" dirty="0"/>
              <a:t>	As the US was currently involved in the Korean War, President Truman believed that a strike of any length would interfere with defense contractors and the domestic economy.  Unable to mediate the issues between the union and the industry, President Truman signed an executive order on April 8, 1952, authorizing the Secretary of Commerce to take possession of and operate the privately-owned steel mills.  He informed Congress of his plan and was willing to defer to the will of the legislative branch, but Congress took no action.</a:t>
            </a:r>
          </a:p>
          <a:p>
            <a:pPr marL="0" indent="0">
              <a:buNone/>
            </a:pPr>
            <a:r>
              <a:rPr lang="en-US" sz="2000" dirty="0"/>
              <a:t>	The steel companies brought suit in US District Court.  The Court issued an injunction barring the government from continuing to hold the steel plants it had seized.  The US Court of Appeals stayed this decision and the case went to the US Supreme Court.</a:t>
            </a:r>
          </a:p>
          <a:p>
            <a:endParaRPr lang="en-US" dirty="0"/>
          </a:p>
        </p:txBody>
      </p:sp>
    </p:spTree>
    <p:extLst>
      <p:ext uri="{BB962C8B-B14F-4D97-AF65-F5344CB8AC3E}">
        <p14:creationId xmlns:p14="http://schemas.microsoft.com/office/powerpoint/2010/main" val="1907933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Youngstown Sheet &amp; Tube Co. v. Sawyer, 343 U.S. 579</a:t>
            </a:r>
          </a:p>
        </p:txBody>
      </p:sp>
      <p:sp>
        <p:nvSpPr>
          <p:cNvPr id="3" name="Content Placeholder 2"/>
          <p:cNvSpPr>
            <a:spLocks noGrp="1"/>
          </p:cNvSpPr>
          <p:nvPr>
            <p:ph idx="1"/>
          </p:nvPr>
        </p:nvSpPr>
        <p:spPr>
          <a:xfrm>
            <a:off x="288360" y="3374431"/>
            <a:ext cx="10554574" cy="3666449"/>
          </a:xfrm>
        </p:spPr>
        <p:txBody>
          <a:bodyPr>
            <a:normAutofit/>
          </a:bodyPr>
          <a:lstStyle/>
          <a:p>
            <a:r>
              <a:rPr lang="en-US" sz="2000" dirty="0"/>
              <a:t>1951</a:t>
            </a:r>
          </a:p>
          <a:p>
            <a:r>
              <a:rPr lang="en-US" sz="2000" dirty="0"/>
              <a:t>Korean War</a:t>
            </a:r>
          </a:p>
          <a:p>
            <a:endParaRPr lang="en-US" sz="2000" dirty="0"/>
          </a:p>
          <a:p>
            <a:pPr lvl="0"/>
            <a:r>
              <a:rPr lang="en-US" sz="2000" dirty="0"/>
              <a:t>Which branches of government are at play here? </a:t>
            </a:r>
          </a:p>
          <a:p>
            <a:pPr lvl="0"/>
            <a:r>
              <a:rPr lang="en-US" sz="2000" dirty="0"/>
              <a:t>What authority is being asserted? </a:t>
            </a:r>
          </a:p>
          <a:p>
            <a:pPr lvl="0"/>
            <a:r>
              <a:rPr lang="en-US" sz="2000" dirty="0"/>
              <a:t>Which branch is exercising authority and which is checking? </a:t>
            </a:r>
          </a:p>
        </p:txBody>
      </p:sp>
      <p:pic>
        <p:nvPicPr>
          <p:cNvPr id="4100" name="Picture 4" descr="Image result for president tru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556" y="1417638"/>
            <a:ext cx="5022724" cy="375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43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hoolhouse Rock - Louder Version">
            <a:hlinkClick r:id="" action="ppaction://media"/>
            <a:extLst>
              <a:ext uri="{FF2B5EF4-FFF2-40B4-BE49-F238E27FC236}">
                <a16:creationId xmlns:a16="http://schemas.microsoft.com/office/drawing/2014/main" xmlns="" id="{522C6C80-38E6-4F84-B8CB-D2369F2A993F}"/>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1551781" y="148577"/>
            <a:ext cx="9088437" cy="6816725"/>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41885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#2 (US v. Nixon, 418 U.S. 683)</a:t>
            </a:r>
          </a:p>
        </p:txBody>
      </p:sp>
      <p:sp>
        <p:nvSpPr>
          <p:cNvPr id="3" name="Content Placeholder 2"/>
          <p:cNvSpPr>
            <a:spLocks noGrp="1"/>
          </p:cNvSpPr>
          <p:nvPr>
            <p:ph idx="1"/>
          </p:nvPr>
        </p:nvSpPr>
        <p:spPr>
          <a:xfrm>
            <a:off x="818712" y="2222287"/>
            <a:ext cx="10554574" cy="4635713"/>
          </a:xfrm>
        </p:spPr>
        <p:txBody>
          <a:bodyPr>
            <a:normAutofit/>
          </a:bodyPr>
          <a:lstStyle/>
          <a:p>
            <a:pPr marL="0" indent="0">
              <a:buNone/>
            </a:pPr>
            <a:r>
              <a:rPr lang="en-US" dirty="0"/>
              <a:t>	</a:t>
            </a:r>
            <a:r>
              <a:rPr lang="en-US" sz="2000" dirty="0"/>
              <a:t>Toward the end of the 1972 presidential election, a group of burglars broke into the Democratic Party campaign headquarters at the Watergate Hotel in Washington D.C.  Reporters uncovered that high-ranking government officials, possibly including then-president Richard Nixon himself, were involved in the burglary.  Nixon was seeking a second term.  Under congressional and public pressure, Nixon appointed a special prosecutor.  The special prosecutor’s investigation revealed that Nixon had secretly recorded conversations in the Oval Office regarding the burglary. </a:t>
            </a:r>
          </a:p>
          <a:p>
            <a:pPr marL="0" indent="0">
              <a:buNone/>
            </a:pPr>
            <a:r>
              <a:rPr lang="en-US" sz="2000" dirty="0"/>
              <a:t>	In 1974, after seven of the president’s associates were indicted, a federal subpoena was issued requiring Nixon to turn over the tapes.  Nixon’s counsel attempted to quash the subpoena citing “executive privilege” and arguing that presidents sometimes needed certain things to remain private and confidential.  The District Court denied the request and the matter quickly proceeded to the Supreme Court.  </a:t>
            </a:r>
          </a:p>
          <a:p>
            <a:pPr marL="0" indent="0">
              <a:buNone/>
            </a:pPr>
            <a:endParaRPr lang="en-US" dirty="0"/>
          </a:p>
        </p:txBody>
      </p:sp>
    </p:spTree>
    <p:extLst>
      <p:ext uri="{BB962C8B-B14F-4D97-AF65-F5344CB8AC3E}">
        <p14:creationId xmlns:p14="http://schemas.microsoft.com/office/powerpoint/2010/main" val="790910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v. Nixon, 418 U.S. 683</a:t>
            </a:r>
          </a:p>
        </p:txBody>
      </p:sp>
      <p:sp>
        <p:nvSpPr>
          <p:cNvPr id="3" name="Content Placeholder 2"/>
          <p:cNvSpPr>
            <a:spLocks noGrp="1"/>
          </p:cNvSpPr>
          <p:nvPr>
            <p:ph idx="1"/>
          </p:nvPr>
        </p:nvSpPr>
        <p:spPr>
          <a:xfrm>
            <a:off x="489528" y="3465871"/>
            <a:ext cx="10554574" cy="3636511"/>
          </a:xfrm>
        </p:spPr>
        <p:txBody>
          <a:bodyPr>
            <a:normAutofit/>
          </a:bodyPr>
          <a:lstStyle/>
          <a:p>
            <a:r>
              <a:rPr lang="en-US" sz="2000" dirty="0"/>
              <a:t>1972</a:t>
            </a:r>
          </a:p>
          <a:p>
            <a:r>
              <a:rPr lang="en-US" sz="2000" dirty="0"/>
              <a:t>Watergate Hotel</a:t>
            </a:r>
          </a:p>
          <a:p>
            <a:endParaRPr lang="en-US" sz="2000" dirty="0"/>
          </a:p>
          <a:p>
            <a:pPr lvl="0"/>
            <a:r>
              <a:rPr lang="en-US" sz="2000" dirty="0"/>
              <a:t>Which branches of government are at play here? </a:t>
            </a:r>
            <a:endParaRPr lang="en-US" sz="2000" i="1" dirty="0"/>
          </a:p>
          <a:p>
            <a:pPr lvl="0"/>
            <a:r>
              <a:rPr lang="en-US" sz="2000" dirty="0"/>
              <a:t>What authority is being asserted?</a:t>
            </a:r>
          </a:p>
          <a:p>
            <a:pPr lvl="0"/>
            <a:r>
              <a:rPr lang="en-US" sz="2000" dirty="0"/>
              <a:t>Which branch is exercising authority and which is checking? </a:t>
            </a:r>
          </a:p>
        </p:txBody>
      </p:sp>
      <p:pic>
        <p:nvPicPr>
          <p:cNvPr id="5122" name="Picture 2" descr="Image result for president NIX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470" y="1831762"/>
            <a:ext cx="4366339" cy="3268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859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v. Nixon, 418 U.S. 683</a:t>
            </a:r>
          </a:p>
        </p:txBody>
      </p:sp>
      <p:sp>
        <p:nvSpPr>
          <p:cNvPr id="3" name="Content Placeholder 2"/>
          <p:cNvSpPr>
            <a:spLocks noGrp="1"/>
          </p:cNvSpPr>
          <p:nvPr>
            <p:ph idx="1"/>
          </p:nvPr>
        </p:nvSpPr>
        <p:spPr>
          <a:xfrm>
            <a:off x="224480" y="2149135"/>
            <a:ext cx="6313608" cy="4379681"/>
          </a:xfrm>
        </p:spPr>
        <p:txBody>
          <a:bodyPr>
            <a:normAutofit/>
          </a:bodyPr>
          <a:lstStyle/>
          <a:p>
            <a:r>
              <a:rPr lang="en-US" sz="2000" dirty="0"/>
              <a:t>What problems can you foresee arising out of this situation if our system of checks and balances did not exist?  Can you give an example?</a:t>
            </a:r>
          </a:p>
          <a:p>
            <a:r>
              <a:rPr lang="en-US" sz="2000" dirty="0"/>
              <a:t>Ethics in Government Act of 1978 created the “independent counsel.”</a:t>
            </a:r>
          </a:p>
          <a:p>
            <a:r>
              <a:rPr lang="en-US" sz="2000" i="1" dirty="0"/>
              <a:t>Do you think the creation of the independent counsel was an unconstitutional breach of executive power?  Why/why not?</a:t>
            </a:r>
          </a:p>
          <a:p>
            <a:r>
              <a:rPr lang="en-US" sz="2000" i="1" dirty="0"/>
              <a:t>Can anyone name a current or former independent or special counsel and who or what they were investigating?</a:t>
            </a:r>
            <a:endParaRPr lang="en-US" sz="2000" dirty="0"/>
          </a:p>
        </p:txBody>
      </p:sp>
      <p:pic>
        <p:nvPicPr>
          <p:cNvPr id="7170" name="Picture 2" descr="Image result for special counsel mue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088" y="2480183"/>
            <a:ext cx="5465379"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6370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Example: Governor involvement with the Nebraska legislature</a:t>
            </a:r>
          </a:p>
        </p:txBody>
      </p:sp>
      <p:sp>
        <p:nvSpPr>
          <p:cNvPr id="3" name="Content Placeholder 2"/>
          <p:cNvSpPr>
            <a:spLocks noGrp="1"/>
          </p:cNvSpPr>
          <p:nvPr>
            <p:ph idx="1"/>
          </p:nvPr>
        </p:nvSpPr>
        <p:spPr>
          <a:xfrm>
            <a:off x="818712" y="2277151"/>
            <a:ext cx="10554574" cy="4087073"/>
          </a:xfrm>
        </p:spPr>
        <p:txBody>
          <a:bodyPr>
            <a:normAutofit/>
          </a:bodyPr>
          <a:lstStyle/>
          <a:p>
            <a:pPr lvl="0"/>
            <a:r>
              <a:rPr lang="en-US" sz="2000" dirty="0"/>
              <a:t>Having the Lt. Governor preside over the legislature. </a:t>
            </a:r>
          </a:p>
          <a:p>
            <a:pPr lvl="0"/>
            <a:r>
              <a:rPr lang="en-US" sz="2000" dirty="0"/>
              <a:t>Having a lobbyist in contact with senators to advance his agenda.</a:t>
            </a:r>
          </a:p>
          <a:p>
            <a:pPr lvl="0"/>
            <a:r>
              <a:rPr lang="en-US" sz="2000" dirty="0"/>
              <a:t>Openly donating money to candidates that are challenging senators up for re-election when those senators have disagreed with his agenda.</a:t>
            </a:r>
          </a:p>
          <a:p>
            <a:pPr lvl="0"/>
            <a:endParaRPr lang="en-US" sz="2000" dirty="0"/>
          </a:p>
          <a:p>
            <a:r>
              <a:rPr lang="en-US" sz="2000" dirty="0"/>
              <a:t>Is this problematic or reasonable? </a:t>
            </a:r>
          </a:p>
          <a:p>
            <a:r>
              <a:rPr lang="en-US" sz="2000" dirty="0"/>
              <a:t>Should the governor have any contact with the legislative body in an attempt to influence the process or wait until a bill comes to his desk? </a:t>
            </a:r>
          </a:p>
          <a:p>
            <a:r>
              <a:rPr lang="en-US" sz="2000" dirty="0"/>
              <a:t>Should that be the way a governor can exercise his or her power regarding new laws and check the power of the legislative branch?</a:t>
            </a:r>
            <a:endParaRPr lang="en-US" dirty="0"/>
          </a:p>
          <a:p>
            <a:endParaRPr lang="en-US" dirty="0"/>
          </a:p>
        </p:txBody>
      </p:sp>
    </p:spTree>
    <p:extLst>
      <p:ext uri="{BB962C8B-B14F-4D97-AF65-F5344CB8AC3E}">
        <p14:creationId xmlns:p14="http://schemas.microsoft.com/office/powerpoint/2010/main" val="2342857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Discussion</a:t>
            </a:r>
          </a:p>
        </p:txBody>
      </p:sp>
      <p:sp>
        <p:nvSpPr>
          <p:cNvPr id="3" name="Content Placeholder 2"/>
          <p:cNvSpPr>
            <a:spLocks noGrp="1"/>
          </p:cNvSpPr>
          <p:nvPr>
            <p:ph idx="1"/>
          </p:nvPr>
        </p:nvSpPr>
        <p:spPr/>
        <p:txBody>
          <a:bodyPr/>
          <a:lstStyle/>
          <a:p>
            <a:pPr lvl="0"/>
            <a:r>
              <a:rPr lang="en-US" sz="2000" dirty="0"/>
              <a:t>What accounts for the tension that can occur between the branches of government?  </a:t>
            </a:r>
          </a:p>
          <a:p>
            <a:pPr marL="0" indent="0">
              <a:buNone/>
            </a:pPr>
            <a:endParaRPr lang="en-US" sz="2000" dirty="0"/>
          </a:p>
          <a:p>
            <a:pPr lvl="0"/>
            <a:r>
              <a:rPr lang="en-US" sz="2000" dirty="0"/>
              <a:t>How can this tension be good and bad?</a:t>
            </a:r>
          </a:p>
          <a:p>
            <a:pPr marL="0" indent="0">
              <a:buNone/>
            </a:pPr>
            <a:endParaRPr lang="en-US" sz="2000" dirty="0"/>
          </a:p>
          <a:p>
            <a:pPr lvl="0"/>
            <a:r>
              <a:rPr lang="en-US" sz="2000" dirty="0"/>
              <a:t>How does politics muddy the principle of separation of powers? Or does it have a role at all?</a:t>
            </a:r>
          </a:p>
          <a:p>
            <a:endParaRPr lang="en-US" dirty="0"/>
          </a:p>
        </p:txBody>
      </p:sp>
    </p:spTree>
    <p:extLst>
      <p:ext uri="{BB962C8B-B14F-4D97-AF65-F5344CB8AC3E}">
        <p14:creationId xmlns:p14="http://schemas.microsoft.com/office/powerpoint/2010/main" val="185828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3 branches of government"/>
          <p:cNvPicPr>
            <a:picLocks noChangeAspect="1" noChangeArrowheads="1"/>
          </p:cNvPicPr>
          <p:nvPr/>
        </p:nvPicPr>
        <p:blipFill rotWithShape="1">
          <a:blip r:embed="rId3">
            <a:extLst>
              <a:ext uri="{28A0092B-C50C-407E-A947-70E740481C1C}">
                <a14:useLocalDpi xmlns:a14="http://schemas.microsoft.com/office/drawing/2010/main" val="0"/>
              </a:ext>
            </a:extLst>
          </a:blip>
          <a:srcRect b="12460"/>
          <a:stretch/>
        </p:blipFill>
        <p:spPr bwMode="auto">
          <a:xfrm>
            <a:off x="2195123" y="0"/>
            <a:ext cx="7801754" cy="676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313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Autofit/>
          </a:bodyPr>
          <a:lstStyle/>
          <a:p>
            <a:r>
              <a:rPr lang="en-US" sz="2000" dirty="0"/>
              <a:t>Federal Government</a:t>
            </a:r>
          </a:p>
          <a:p>
            <a:pPr lvl="1"/>
            <a:r>
              <a:rPr lang="en-US" sz="1800" dirty="0"/>
              <a:t>Executive – President, Cabinet</a:t>
            </a:r>
          </a:p>
          <a:p>
            <a:pPr lvl="1"/>
            <a:r>
              <a:rPr lang="en-US" sz="1800" dirty="0"/>
              <a:t>Legislative – House, Senate</a:t>
            </a:r>
          </a:p>
          <a:p>
            <a:pPr lvl="1"/>
            <a:r>
              <a:rPr lang="en-US" sz="1800" dirty="0"/>
              <a:t>Judicial – Federal court system</a:t>
            </a:r>
          </a:p>
          <a:p>
            <a:r>
              <a:rPr lang="en-US" sz="2000" dirty="0"/>
              <a:t>State level </a:t>
            </a:r>
          </a:p>
          <a:p>
            <a:pPr lvl="1"/>
            <a:r>
              <a:rPr lang="en-US" sz="1800" dirty="0"/>
              <a:t>Executive - Governor</a:t>
            </a:r>
          </a:p>
          <a:p>
            <a:pPr lvl="1"/>
            <a:r>
              <a:rPr lang="en-US" sz="1800" dirty="0"/>
              <a:t>Legislative – State Legislature</a:t>
            </a:r>
          </a:p>
          <a:p>
            <a:pPr lvl="1"/>
            <a:r>
              <a:rPr lang="en-US" sz="1800" dirty="0"/>
              <a:t>Judicial – State courts</a:t>
            </a:r>
          </a:p>
          <a:p>
            <a:r>
              <a:rPr lang="en-US" sz="2000" dirty="0"/>
              <a:t>Checks and balances to prevent abuse of power</a:t>
            </a:r>
          </a:p>
        </p:txBody>
      </p:sp>
    </p:spTree>
    <p:extLst>
      <p:ext uri="{BB962C8B-B14F-4D97-AF65-F5344CB8AC3E}">
        <p14:creationId xmlns:p14="http://schemas.microsoft.com/office/powerpoint/2010/main" val="1201768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Legislative Branch</a:t>
            </a:r>
          </a:p>
        </p:txBody>
      </p:sp>
      <p:sp>
        <p:nvSpPr>
          <p:cNvPr id="3" name="Content Placeholder 2"/>
          <p:cNvSpPr>
            <a:spLocks noGrp="1"/>
          </p:cNvSpPr>
          <p:nvPr>
            <p:ph idx="1"/>
          </p:nvPr>
        </p:nvSpPr>
        <p:spPr>
          <a:xfrm>
            <a:off x="818712" y="2277151"/>
            <a:ext cx="10554574" cy="4251665"/>
          </a:xfrm>
        </p:spPr>
        <p:txBody>
          <a:bodyPr numCol="2">
            <a:noAutofit/>
          </a:bodyPr>
          <a:lstStyle/>
          <a:p>
            <a:r>
              <a:rPr lang="en-US" dirty="0"/>
              <a:t>Federal: Bicameral, Congress</a:t>
            </a:r>
          </a:p>
          <a:p>
            <a:pPr lvl="1"/>
            <a:r>
              <a:rPr lang="en-US" dirty="0"/>
              <a:t>Senate</a:t>
            </a:r>
          </a:p>
          <a:p>
            <a:pPr lvl="1"/>
            <a:r>
              <a:rPr lang="en-US" dirty="0"/>
              <a:t>House</a:t>
            </a:r>
          </a:p>
          <a:p>
            <a:r>
              <a:rPr lang="en-US" dirty="0"/>
              <a:t>Nebraska: Unicameral</a:t>
            </a:r>
          </a:p>
          <a:p>
            <a:r>
              <a:rPr lang="en-US" dirty="0"/>
              <a:t>Congress’s powers</a:t>
            </a:r>
          </a:p>
          <a:p>
            <a:pPr lvl="1"/>
            <a:r>
              <a:rPr lang="en-US" dirty="0"/>
              <a:t>Introduce new laws;</a:t>
            </a:r>
            <a:endParaRPr lang="en-US" sz="1400" dirty="0"/>
          </a:p>
          <a:p>
            <a:pPr lvl="1"/>
            <a:r>
              <a:rPr lang="en-US" dirty="0"/>
              <a:t>Override a presidential veto;</a:t>
            </a:r>
            <a:endParaRPr lang="en-US" sz="1400" dirty="0"/>
          </a:p>
          <a:p>
            <a:pPr lvl="1"/>
            <a:r>
              <a:rPr lang="en-US" dirty="0"/>
              <a:t>Coin money;</a:t>
            </a:r>
            <a:endParaRPr lang="en-US" sz="1400" dirty="0"/>
          </a:p>
          <a:p>
            <a:pPr lvl="1"/>
            <a:r>
              <a:rPr lang="en-US" dirty="0"/>
              <a:t>Borrow money on behalf of the United States;</a:t>
            </a:r>
            <a:endParaRPr lang="en-US" sz="1400" dirty="0"/>
          </a:p>
          <a:p>
            <a:pPr lvl="1"/>
            <a:r>
              <a:rPr lang="en-US" dirty="0"/>
              <a:t>Appropriate money to the executive branch;</a:t>
            </a:r>
            <a:endParaRPr lang="en-US" sz="1400"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Declare war; and</a:t>
            </a:r>
            <a:endParaRPr lang="en-US" sz="1400" dirty="0"/>
          </a:p>
          <a:p>
            <a:pPr lvl="1"/>
            <a:r>
              <a:rPr lang="en-US" dirty="0"/>
              <a:t>Impeach or remove the president</a:t>
            </a:r>
          </a:p>
        </p:txBody>
      </p:sp>
      <p:pic>
        <p:nvPicPr>
          <p:cNvPr id="1028" name="Picture 4" descr="Image result for nebraska unicame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655" y="2084832"/>
            <a:ext cx="6191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984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Legislative Branch</a:t>
            </a:r>
          </a:p>
        </p:txBody>
      </p:sp>
      <p:sp>
        <p:nvSpPr>
          <p:cNvPr id="3" name="Content Placeholder 2"/>
          <p:cNvSpPr>
            <a:spLocks noGrp="1"/>
          </p:cNvSpPr>
          <p:nvPr>
            <p:ph idx="1"/>
          </p:nvPr>
        </p:nvSpPr>
        <p:spPr>
          <a:xfrm>
            <a:off x="818712" y="2222287"/>
            <a:ext cx="10554574" cy="4269953"/>
          </a:xfrm>
        </p:spPr>
        <p:txBody>
          <a:bodyPr>
            <a:normAutofit/>
          </a:bodyPr>
          <a:lstStyle/>
          <a:p>
            <a:r>
              <a:rPr lang="en-US" sz="2000" dirty="0"/>
              <a:t>The legislative branch can check the powers of the executive branch by:</a:t>
            </a:r>
          </a:p>
          <a:p>
            <a:pPr lvl="1"/>
            <a:r>
              <a:rPr lang="en-US" sz="1800" dirty="0"/>
              <a:t>Overriding a veto</a:t>
            </a:r>
          </a:p>
          <a:p>
            <a:pPr lvl="1"/>
            <a:r>
              <a:rPr lang="en-US" sz="1800" dirty="0"/>
              <a:t>Impeachment</a:t>
            </a:r>
          </a:p>
          <a:p>
            <a:pPr lvl="1"/>
            <a:r>
              <a:rPr lang="en-US" sz="1800" dirty="0"/>
              <a:t>Approving Presidential appointments to the Supreme Court, the Cabinet, and federal agencies (like the F.B.I.).</a:t>
            </a:r>
          </a:p>
          <a:p>
            <a:r>
              <a:rPr lang="en-US" sz="2000" dirty="0"/>
              <a:t> The legislative branch can check the powers of the Supreme Court by:</a:t>
            </a:r>
          </a:p>
          <a:p>
            <a:pPr lvl="1"/>
            <a:r>
              <a:rPr lang="en-US" sz="1800" dirty="0"/>
              <a:t>Confirming judiciary appointments to the Court;</a:t>
            </a:r>
          </a:p>
          <a:p>
            <a:pPr lvl="1"/>
            <a:r>
              <a:rPr lang="en-US" sz="1800" dirty="0"/>
              <a:t>Impeaching or removing justices; and</a:t>
            </a:r>
          </a:p>
          <a:p>
            <a:pPr lvl="1"/>
            <a:r>
              <a:rPr lang="en-US" sz="1800" dirty="0"/>
              <a:t>Proposing new amendments to the Constitution.</a:t>
            </a:r>
          </a:p>
          <a:p>
            <a:endParaRPr lang="en-US" dirty="0"/>
          </a:p>
        </p:txBody>
      </p:sp>
    </p:spTree>
    <p:extLst>
      <p:ext uri="{BB962C8B-B14F-4D97-AF65-F5344CB8AC3E}">
        <p14:creationId xmlns:p14="http://schemas.microsoft.com/office/powerpoint/2010/main" val="2094571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Branch</a:t>
            </a:r>
          </a:p>
        </p:txBody>
      </p:sp>
      <p:sp>
        <p:nvSpPr>
          <p:cNvPr id="3" name="Content Placeholder 2"/>
          <p:cNvSpPr>
            <a:spLocks noGrp="1"/>
          </p:cNvSpPr>
          <p:nvPr>
            <p:ph idx="1"/>
          </p:nvPr>
        </p:nvSpPr>
        <p:spPr>
          <a:xfrm>
            <a:off x="818712" y="1883665"/>
            <a:ext cx="10554574" cy="4791456"/>
          </a:xfrm>
        </p:spPr>
        <p:txBody>
          <a:bodyPr>
            <a:normAutofit/>
          </a:bodyPr>
          <a:lstStyle/>
          <a:p>
            <a:r>
              <a:rPr lang="en-US" sz="2000" dirty="0"/>
              <a:t>President, Governor, or Mayor</a:t>
            </a:r>
          </a:p>
          <a:p>
            <a:r>
              <a:rPr lang="en-US" sz="2000" dirty="0"/>
              <a:t>Members of the Cabinet</a:t>
            </a:r>
          </a:p>
          <a:p>
            <a:r>
              <a:rPr lang="en-US" sz="2000" dirty="0"/>
              <a:t>Elected</a:t>
            </a:r>
          </a:p>
          <a:p>
            <a:r>
              <a:rPr lang="en-US" sz="2000" dirty="0"/>
              <a:t>Powers</a:t>
            </a:r>
          </a:p>
          <a:p>
            <a:pPr lvl="1"/>
            <a:r>
              <a:rPr lang="en-US" sz="1800" dirty="0"/>
              <a:t>Propose laws to the Congress (the legislative branch);</a:t>
            </a:r>
          </a:p>
          <a:p>
            <a:pPr lvl="1"/>
            <a:r>
              <a:rPr lang="en-US" sz="1800" dirty="0"/>
              <a:t>Sign bills into law;</a:t>
            </a:r>
          </a:p>
          <a:p>
            <a:pPr lvl="1"/>
            <a:r>
              <a:rPr lang="en-US" sz="1800" dirty="0"/>
              <a:t>Veto bills from becoming laws;</a:t>
            </a:r>
          </a:p>
          <a:p>
            <a:pPr lvl="1"/>
            <a:r>
              <a:rPr lang="en-US" sz="1800" dirty="0"/>
              <a:t>Negotiate treaties with foreign countries;</a:t>
            </a:r>
          </a:p>
          <a:p>
            <a:pPr lvl="1"/>
            <a:r>
              <a:rPr lang="en-US" sz="1800" dirty="0"/>
              <a:t>Make executive appointments</a:t>
            </a:r>
          </a:p>
          <a:p>
            <a:pPr lvl="1"/>
            <a:r>
              <a:rPr lang="en-US" sz="1800" dirty="0"/>
              <a:t>Grant pardons to federal offenders</a:t>
            </a:r>
            <a:r>
              <a:rPr lang="en-US" dirty="0"/>
              <a:t>.</a:t>
            </a:r>
          </a:p>
        </p:txBody>
      </p:sp>
      <p:pic>
        <p:nvPicPr>
          <p:cNvPr id="2052" name="Picture 4" descr="Image result for governor ricket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952" y="447187"/>
            <a:ext cx="3212592" cy="610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92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Branch</a:t>
            </a:r>
          </a:p>
        </p:txBody>
      </p:sp>
      <p:sp>
        <p:nvSpPr>
          <p:cNvPr id="3" name="Content Placeholder 2"/>
          <p:cNvSpPr>
            <a:spLocks noGrp="1"/>
          </p:cNvSpPr>
          <p:nvPr>
            <p:ph idx="1"/>
          </p:nvPr>
        </p:nvSpPr>
        <p:spPr>
          <a:xfrm>
            <a:off x="818712" y="2277151"/>
            <a:ext cx="10554574" cy="3636511"/>
          </a:xfrm>
        </p:spPr>
        <p:txBody>
          <a:bodyPr>
            <a:normAutofit/>
          </a:bodyPr>
          <a:lstStyle/>
          <a:p>
            <a:r>
              <a:rPr lang="en-US" sz="2400" dirty="0"/>
              <a:t>The President or Governor can check the powers of the Congress by:</a:t>
            </a:r>
          </a:p>
          <a:p>
            <a:pPr lvl="1"/>
            <a:r>
              <a:rPr lang="en-US" sz="2000" dirty="0"/>
              <a:t> Proposing new legislation; and</a:t>
            </a:r>
          </a:p>
          <a:p>
            <a:pPr lvl="1"/>
            <a:r>
              <a:rPr lang="en-US" sz="2000" dirty="0"/>
              <a:t>Vetoing bills from becoming laws.</a:t>
            </a:r>
          </a:p>
          <a:p>
            <a:r>
              <a:rPr lang="en-US" sz="2400" dirty="0"/>
              <a:t> The President or Governor can check the powers of the Supreme Court by:</a:t>
            </a:r>
          </a:p>
          <a:p>
            <a:pPr lvl="1"/>
            <a:r>
              <a:rPr lang="en-US" sz="2000" dirty="0"/>
              <a:t> Appointing judges who share your political viewpoints; and</a:t>
            </a:r>
          </a:p>
          <a:p>
            <a:pPr lvl="1"/>
            <a:r>
              <a:rPr lang="en-US" sz="2000" dirty="0"/>
              <a:t>Enforcing the Court’s decisions.</a:t>
            </a:r>
          </a:p>
          <a:p>
            <a:endParaRPr lang="en-US" dirty="0"/>
          </a:p>
        </p:txBody>
      </p:sp>
    </p:spTree>
    <p:extLst>
      <p:ext uri="{BB962C8B-B14F-4D97-AF65-F5344CB8AC3E}">
        <p14:creationId xmlns:p14="http://schemas.microsoft.com/office/powerpoint/2010/main" val="2824481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Judicial Branch</a:t>
            </a:r>
          </a:p>
        </p:txBody>
      </p:sp>
      <p:sp>
        <p:nvSpPr>
          <p:cNvPr id="3" name="Content Placeholder 2"/>
          <p:cNvSpPr>
            <a:spLocks noGrp="1"/>
          </p:cNvSpPr>
          <p:nvPr>
            <p:ph idx="1"/>
          </p:nvPr>
        </p:nvSpPr>
        <p:spPr>
          <a:xfrm>
            <a:off x="818712" y="2222287"/>
            <a:ext cx="10554574" cy="4196801"/>
          </a:xfrm>
        </p:spPr>
        <p:txBody>
          <a:bodyPr>
            <a:noAutofit/>
          </a:bodyPr>
          <a:lstStyle/>
          <a:p>
            <a:r>
              <a:rPr lang="en-US" sz="2400" dirty="0"/>
              <a:t>U.S. Supreme Court</a:t>
            </a:r>
          </a:p>
          <a:p>
            <a:pPr lvl="1"/>
            <a:r>
              <a:rPr lang="en-US" sz="2000" dirty="0"/>
              <a:t>Justices</a:t>
            </a:r>
          </a:p>
          <a:p>
            <a:pPr lvl="1"/>
            <a:r>
              <a:rPr lang="en-US" sz="2000" dirty="0"/>
              <a:t>Appointment</a:t>
            </a:r>
          </a:p>
          <a:p>
            <a:pPr lvl="1"/>
            <a:r>
              <a:rPr lang="en-US" sz="2000" dirty="0"/>
              <a:t>End of Term</a:t>
            </a:r>
          </a:p>
          <a:p>
            <a:r>
              <a:rPr lang="en-US" sz="2400" dirty="0"/>
              <a:t>Federal Judges</a:t>
            </a:r>
          </a:p>
          <a:p>
            <a:r>
              <a:rPr lang="en-US" sz="2400" dirty="0"/>
              <a:t>Nebraska Supreme Court</a:t>
            </a:r>
          </a:p>
          <a:p>
            <a:pPr lvl="1"/>
            <a:r>
              <a:rPr lang="en-US" sz="2000" dirty="0"/>
              <a:t>Court of Appeals</a:t>
            </a:r>
          </a:p>
          <a:p>
            <a:pPr lvl="1"/>
            <a:r>
              <a:rPr lang="en-US" sz="2000" dirty="0"/>
              <a:t>District Court</a:t>
            </a:r>
          </a:p>
          <a:p>
            <a:pPr lvl="1"/>
            <a:r>
              <a:rPr lang="en-US" sz="2000" dirty="0"/>
              <a:t>County Court</a:t>
            </a:r>
          </a:p>
        </p:txBody>
      </p:sp>
      <p:pic>
        <p:nvPicPr>
          <p:cNvPr id="3074" name="Picture 2" descr="Image result for us supreme court just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935" y="2103120"/>
            <a:ext cx="5943002" cy="363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3134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xmlns=""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532</TotalTime>
  <Words>816</Words>
  <Application>Microsoft Office PowerPoint</Application>
  <PresentationFormat>Custom</PresentationFormat>
  <Paragraphs>226</Paragraphs>
  <Slides>24</Slides>
  <Notes>24</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Quotable</vt:lpstr>
      <vt:lpstr>The Fourteenth Amendment: Transforming American Democracy</vt:lpstr>
      <vt:lpstr>PowerPoint Presentation</vt:lpstr>
      <vt:lpstr>PowerPoint Presentation</vt:lpstr>
      <vt:lpstr>Overview</vt:lpstr>
      <vt:lpstr>Legislative Branch</vt:lpstr>
      <vt:lpstr>Legislative Branch</vt:lpstr>
      <vt:lpstr>Executive Branch</vt:lpstr>
      <vt:lpstr>Executive Branch</vt:lpstr>
      <vt:lpstr>Judicial Branch</vt:lpstr>
      <vt:lpstr>Judicial Branch</vt:lpstr>
      <vt:lpstr>Who’s got the power?</vt:lpstr>
      <vt:lpstr>Who’s got the power?</vt:lpstr>
      <vt:lpstr>Who’s got the power?</vt:lpstr>
      <vt:lpstr>Who’s got the power?</vt:lpstr>
      <vt:lpstr>Who’s got the power?</vt:lpstr>
      <vt:lpstr>Who’s got the power?</vt:lpstr>
      <vt:lpstr>Who’s got the power?</vt:lpstr>
      <vt:lpstr>SCENARIO #1 (Youngstown Sheet &amp; Tube Co. v. Sawyer, 343 U.S. 579)</vt:lpstr>
      <vt:lpstr>Youngstown Sheet &amp; Tube Co. v. Sawyer, 343 U.S. 579</vt:lpstr>
      <vt:lpstr>SCENARIO #2 (US v. Nixon, 418 U.S. 683)</vt:lpstr>
      <vt:lpstr>US v. Nixon, 418 U.S. 683</vt:lpstr>
      <vt:lpstr>US v. Nixon, 418 U.S. 683</vt:lpstr>
      <vt:lpstr>Local Example: Governor involvement with the Nebraska legislature</vt:lpstr>
      <vt:lpstr>Further Discussion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Separation of Powers</dc:title>
  <dc:creator>Carly Bahramzad</dc:creator>
  <cp:lastModifiedBy>Jeffrey Lapin</cp:lastModifiedBy>
  <cp:revision>35</cp:revision>
  <cp:lastPrinted>2018-04-26T19:24:30Z</cp:lastPrinted>
  <dcterms:created xsi:type="dcterms:W3CDTF">2018-04-13T02:09:31Z</dcterms:created>
  <dcterms:modified xsi:type="dcterms:W3CDTF">2018-04-26T19:36:34Z</dcterms:modified>
</cp:coreProperties>
</file>